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autoCompressPictures="0">
  <p:sldMasterIdLst>
    <p:sldMasterId id="2147483660" r:id="rId1"/>
  </p:sldMasterIdLst>
  <p:notesMasterIdLst>
    <p:notesMasterId r:id="rId48"/>
  </p:notesMasterIdLst>
  <p:sldIdLst>
    <p:sldId id="256" r:id="rId2"/>
    <p:sldId id="257" r:id="rId3"/>
    <p:sldId id="260" r:id="rId4"/>
    <p:sldId id="320" r:id="rId5"/>
    <p:sldId id="294" r:id="rId6"/>
    <p:sldId id="295" r:id="rId7"/>
    <p:sldId id="261" r:id="rId8"/>
    <p:sldId id="314" r:id="rId9"/>
    <p:sldId id="262" r:id="rId10"/>
    <p:sldId id="271" r:id="rId11"/>
    <p:sldId id="272" r:id="rId12"/>
    <p:sldId id="274" r:id="rId13"/>
    <p:sldId id="318" r:id="rId14"/>
    <p:sldId id="275" r:id="rId15"/>
    <p:sldId id="280" r:id="rId16"/>
    <p:sldId id="317" r:id="rId17"/>
    <p:sldId id="286" r:id="rId18"/>
    <p:sldId id="287" r:id="rId19"/>
    <p:sldId id="288" r:id="rId20"/>
    <p:sldId id="282" r:id="rId21"/>
    <p:sldId id="283" r:id="rId22"/>
    <p:sldId id="321" r:id="rId23"/>
    <p:sldId id="284" r:id="rId24"/>
    <p:sldId id="290" r:id="rId25"/>
    <p:sldId id="307" r:id="rId26"/>
    <p:sldId id="297" r:id="rId27"/>
    <p:sldId id="298" r:id="rId28"/>
    <p:sldId id="296" r:id="rId29"/>
    <p:sldId id="299" r:id="rId30"/>
    <p:sldId id="300" r:id="rId31"/>
    <p:sldId id="291" r:id="rId32"/>
    <p:sldId id="302" r:id="rId33"/>
    <p:sldId id="303" r:id="rId34"/>
    <p:sldId id="301" r:id="rId35"/>
    <p:sldId id="304" r:id="rId36"/>
    <p:sldId id="305" r:id="rId37"/>
    <p:sldId id="292" r:id="rId38"/>
    <p:sldId id="308" r:id="rId39"/>
    <p:sldId id="306" r:id="rId40"/>
    <p:sldId id="309" r:id="rId41"/>
    <p:sldId id="315" r:id="rId42"/>
    <p:sldId id="316" r:id="rId43"/>
    <p:sldId id="322" r:id="rId44"/>
    <p:sldId id="311" r:id="rId45"/>
    <p:sldId id="312" r:id="rId46"/>
    <p:sldId id="293" r:id="rId4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DAC28"/>
    <a:srgbClr val="2C2BFF"/>
    <a:srgbClr val="FF7571"/>
    <a:srgbClr val="6B6BD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024"/>
    <p:restoredTop sz="94650"/>
  </p:normalViewPr>
  <p:slideViewPr>
    <p:cSldViewPr snapToGrid="0" snapToObjects="1">
      <p:cViewPr varScale="1">
        <p:scale>
          <a:sx n="110" d="100"/>
          <a:sy n="110" d="100"/>
        </p:scale>
        <p:origin x="1443" y="51"/>
      </p:cViewPr>
      <p:guideLst/>
    </p:cSldViewPr>
  </p:slideViewPr>
  <p:notesTextViewPr>
    <p:cViewPr>
      <p:scale>
        <a:sx n="1" d="1"/>
        <a:sy n="1" d="1"/>
      </p:scale>
      <p:origin x="0" y="0"/>
    </p:cViewPr>
  </p:notesTextViewPr>
  <p:notesViewPr>
    <p:cSldViewPr snapToGrid="0" snapToObjects="1">
      <p:cViewPr varScale="1">
        <p:scale>
          <a:sx n="138" d="100"/>
          <a:sy n="138" d="100"/>
        </p:scale>
        <p:origin x="3504" y="17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JP"/>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6569C7-58F8-ED46-BCF5-49500F0B9C55}" type="datetimeFigureOut">
              <a:rPr lang="en-JP" smtClean="0"/>
              <a:t>05/26/2025</a:t>
            </a:fld>
            <a:endParaRPr lang="en-JP"/>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JP"/>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JP"/>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JP"/>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8987CF0-47FF-9A48-AE0E-FBC13E811DF5}" type="slidenum">
              <a:rPr lang="en-JP" smtClean="0"/>
              <a:t>‹#›</a:t>
            </a:fld>
            <a:endParaRPr lang="en-JP"/>
          </a:p>
        </p:txBody>
      </p:sp>
    </p:spTree>
    <p:extLst>
      <p:ext uri="{BB962C8B-B14F-4D97-AF65-F5344CB8AC3E}">
        <p14:creationId xmlns:p14="http://schemas.microsoft.com/office/powerpoint/2010/main" val="24528683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JP" dirty="0"/>
          </a:p>
        </p:txBody>
      </p:sp>
      <p:sp>
        <p:nvSpPr>
          <p:cNvPr id="4" name="Slide Number Placeholder 3"/>
          <p:cNvSpPr>
            <a:spLocks noGrp="1"/>
          </p:cNvSpPr>
          <p:nvPr>
            <p:ph type="sldNum" sz="quarter" idx="5"/>
          </p:nvPr>
        </p:nvSpPr>
        <p:spPr/>
        <p:txBody>
          <a:bodyPr/>
          <a:lstStyle/>
          <a:p>
            <a:fld id="{58987CF0-47FF-9A48-AE0E-FBC13E811DF5}" type="slidenum">
              <a:rPr lang="en-JP" smtClean="0"/>
              <a:t>2</a:t>
            </a:fld>
            <a:endParaRPr lang="en-JP"/>
          </a:p>
        </p:txBody>
      </p:sp>
    </p:spTree>
    <p:extLst>
      <p:ext uri="{BB962C8B-B14F-4D97-AF65-F5344CB8AC3E}">
        <p14:creationId xmlns:p14="http://schemas.microsoft.com/office/powerpoint/2010/main" val="29685027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JP" dirty="0"/>
          </a:p>
        </p:txBody>
      </p:sp>
      <p:sp>
        <p:nvSpPr>
          <p:cNvPr id="4" name="Slide Number Placeholder 3"/>
          <p:cNvSpPr>
            <a:spLocks noGrp="1"/>
          </p:cNvSpPr>
          <p:nvPr>
            <p:ph type="sldNum" sz="quarter" idx="5"/>
          </p:nvPr>
        </p:nvSpPr>
        <p:spPr/>
        <p:txBody>
          <a:bodyPr/>
          <a:lstStyle/>
          <a:p>
            <a:fld id="{58987CF0-47FF-9A48-AE0E-FBC13E811DF5}" type="slidenum">
              <a:rPr lang="en-JP" smtClean="0"/>
              <a:t>27</a:t>
            </a:fld>
            <a:endParaRPr lang="en-JP"/>
          </a:p>
        </p:txBody>
      </p:sp>
    </p:spTree>
    <p:extLst>
      <p:ext uri="{BB962C8B-B14F-4D97-AF65-F5344CB8AC3E}">
        <p14:creationId xmlns:p14="http://schemas.microsoft.com/office/powerpoint/2010/main" val="5115045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JP" dirty="0"/>
          </a:p>
        </p:txBody>
      </p:sp>
      <p:sp>
        <p:nvSpPr>
          <p:cNvPr id="4" name="Slide Number Placeholder 3"/>
          <p:cNvSpPr>
            <a:spLocks noGrp="1"/>
          </p:cNvSpPr>
          <p:nvPr>
            <p:ph type="sldNum" sz="quarter" idx="5"/>
          </p:nvPr>
        </p:nvSpPr>
        <p:spPr/>
        <p:txBody>
          <a:bodyPr/>
          <a:lstStyle/>
          <a:p>
            <a:fld id="{58987CF0-47FF-9A48-AE0E-FBC13E811DF5}" type="slidenum">
              <a:rPr lang="en-JP" smtClean="0"/>
              <a:t>28</a:t>
            </a:fld>
            <a:endParaRPr lang="en-JP"/>
          </a:p>
        </p:txBody>
      </p:sp>
    </p:spTree>
    <p:extLst>
      <p:ext uri="{BB962C8B-B14F-4D97-AF65-F5344CB8AC3E}">
        <p14:creationId xmlns:p14="http://schemas.microsoft.com/office/powerpoint/2010/main" val="42517064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JP" dirty="0"/>
          </a:p>
        </p:txBody>
      </p:sp>
      <p:sp>
        <p:nvSpPr>
          <p:cNvPr id="4" name="Slide Number Placeholder 3"/>
          <p:cNvSpPr>
            <a:spLocks noGrp="1"/>
          </p:cNvSpPr>
          <p:nvPr>
            <p:ph type="sldNum" sz="quarter" idx="5"/>
          </p:nvPr>
        </p:nvSpPr>
        <p:spPr/>
        <p:txBody>
          <a:bodyPr/>
          <a:lstStyle/>
          <a:p>
            <a:fld id="{58987CF0-47FF-9A48-AE0E-FBC13E811DF5}" type="slidenum">
              <a:rPr lang="en-JP" smtClean="0"/>
              <a:t>29</a:t>
            </a:fld>
            <a:endParaRPr lang="en-JP"/>
          </a:p>
        </p:txBody>
      </p:sp>
    </p:spTree>
    <p:extLst>
      <p:ext uri="{BB962C8B-B14F-4D97-AF65-F5344CB8AC3E}">
        <p14:creationId xmlns:p14="http://schemas.microsoft.com/office/powerpoint/2010/main" val="34307389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JP" dirty="0"/>
          </a:p>
        </p:txBody>
      </p:sp>
      <p:sp>
        <p:nvSpPr>
          <p:cNvPr id="4" name="Slide Number Placeholder 3"/>
          <p:cNvSpPr>
            <a:spLocks noGrp="1"/>
          </p:cNvSpPr>
          <p:nvPr>
            <p:ph type="sldNum" sz="quarter" idx="5"/>
          </p:nvPr>
        </p:nvSpPr>
        <p:spPr/>
        <p:txBody>
          <a:bodyPr/>
          <a:lstStyle/>
          <a:p>
            <a:fld id="{58987CF0-47FF-9A48-AE0E-FBC13E811DF5}" type="slidenum">
              <a:rPr lang="en-JP" smtClean="0"/>
              <a:t>31</a:t>
            </a:fld>
            <a:endParaRPr lang="en-JP"/>
          </a:p>
        </p:txBody>
      </p:sp>
    </p:spTree>
    <p:extLst>
      <p:ext uri="{BB962C8B-B14F-4D97-AF65-F5344CB8AC3E}">
        <p14:creationId xmlns:p14="http://schemas.microsoft.com/office/powerpoint/2010/main" val="9996345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JP" dirty="0"/>
          </a:p>
        </p:txBody>
      </p:sp>
      <p:sp>
        <p:nvSpPr>
          <p:cNvPr id="4" name="Slide Number Placeholder 3"/>
          <p:cNvSpPr>
            <a:spLocks noGrp="1"/>
          </p:cNvSpPr>
          <p:nvPr>
            <p:ph type="sldNum" sz="quarter" idx="5"/>
          </p:nvPr>
        </p:nvSpPr>
        <p:spPr/>
        <p:txBody>
          <a:bodyPr/>
          <a:lstStyle/>
          <a:p>
            <a:fld id="{58987CF0-47FF-9A48-AE0E-FBC13E811DF5}" type="slidenum">
              <a:rPr lang="en-JP" smtClean="0"/>
              <a:t>32</a:t>
            </a:fld>
            <a:endParaRPr lang="en-JP"/>
          </a:p>
        </p:txBody>
      </p:sp>
    </p:spTree>
    <p:extLst>
      <p:ext uri="{BB962C8B-B14F-4D97-AF65-F5344CB8AC3E}">
        <p14:creationId xmlns:p14="http://schemas.microsoft.com/office/powerpoint/2010/main" val="15406213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JP" dirty="0"/>
          </a:p>
        </p:txBody>
      </p:sp>
      <p:sp>
        <p:nvSpPr>
          <p:cNvPr id="4" name="Slide Number Placeholder 3"/>
          <p:cNvSpPr>
            <a:spLocks noGrp="1"/>
          </p:cNvSpPr>
          <p:nvPr>
            <p:ph type="sldNum" sz="quarter" idx="5"/>
          </p:nvPr>
        </p:nvSpPr>
        <p:spPr/>
        <p:txBody>
          <a:bodyPr/>
          <a:lstStyle/>
          <a:p>
            <a:fld id="{58987CF0-47FF-9A48-AE0E-FBC13E811DF5}" type="slidenum">
              <a:rPr lang="en-JP" smtClean="0"/>
              <a:t>35</a:t>
            </a:fld>
            <a:endParaRPr lang="en-JP"/>
          </a:p>
        </p:txBody>
      </p:sp>
    </p:spTree>
    <p:extLst>
      <p:ext uri="{BB962C8B-B14F-4D97-AF65-F5344CB8AC3E}">
        <p14:creationId xmlns:p14="http://schemas.microsoft.com/office/powerpoint/2010/main" val="35826683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JP" dirty="0"/>
          </a:p>
        </p:txBody>
      </p:sp>
      <p:sp>
        <p:nvSpPr>
          <p:cNvPr id="4" name="Slide Number Placeholder 3"/>
          <p:cNvSpPr>
            <a:spLocks noGrp="1"/>
          </p:cNvSpPr>
          <p:nvPr>
            <p:ph type="sldNum" sz="quarter" idx="5"/>
          </p:nvPr>
        </p:nvSpPr>
        <p:spPr/>
        <p:txBody>
          <a:bodyPr/>
          <a:lstStyle/>
          <a:p>
            <a:fld id="{58987CF0-47FF-9A48-AE0E-FBC13E811DF5}" type="slidenum">
              <a:rPr lang="en-JP" smtClean="0"/>
              <a:t>37</a:t>
            </a:fld>
            <a:endParaRPr lang="en-JP"/>
          </a:p>
        </p:txBody>
      </p:sp>
    </p:spTree>
    <p:extLst>
      <p:ext uri="{BB962C8B-B14F-4D97-AF65-F5344CB8AC3E}">
        <p14:creationId xmlns:p14="http://schemas.microsoft.com/office/powerpoint/2010/main" val="5661318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JP" dirty="0"/>
          </a:p>
        </p:txBody>
      </p:sp>
      <p:sp>
        <p:nvSpPr>
          <p:cNvPr id="4" name="Slide Number Placeholder 3"/>
          <p:cNvSpPr>
            <a:spLocks noGrp="1"/>
          </p:cNvSpPr>
          <p:nvPr>
            <p:ph type="sldNum" sz="quarter" idx="5"/>
          </p:nvPr>
        </p:nvSpPr>
        <p:spPr/>
        <p:txBody>
          <a:bodyPr/>
          <a:lstStyle/>
          <a:p>
            <a:fld id="{58987CF0-47FF-9A48-AE0E-FBC13E811DF5}" type="slidenum">
              <a:rPr lang="en-JP" smtClean="0"/>
              <a:t>39</a:t>
            </a:fld>
            <a:endParaRPr lang="en-JP"/>
          </a:p>
        </p:txBody>
      </p:sp>
    </p:spTree>
    <p:extLst>
      <p:ext uri="{BB962C8B-B14F-4D97-AF65-F5344CB8AC3E}">
        <p14:creationId xmlns:p14="http://schemas.microsoft.com/office/powerpoint/2010/main" val="8380070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JP" dirty="0"/>
          </a:p>
        </p:txBody>
      </p:sp>
      <p:sp>
        <p:nvSpPr>
          <p:cNvPr id="4" name="Slide Number Placeholder 3"/>
          <p:cNvSpPr>
            <a:spLocks noGrp="1"/>
          </p:cNvSpPr>
          <p:nvPr>
            <p:ph type="sldNum" sz="quarter" idx="5"/>
          </p:nvPr>
        </p:nvSpPr>
        <p:spPr/>
        <p:txBody>
          <a:bodyPr/>
          <a:lstStyle/>
          <a:p>
            <a:fld id="{58987CF0-47FF-9A48-AE0E-FBC13E811DF5}" type="slidenum">
              <a:rPr lang="en-JP" smtClean="0"/>
              <a:t>42</a:t>
            </a:fld>
            <a:endParaRPr lang="en-JP"/>
          </a:p>
        </p:txBody>
      </p:sp>
    </p:spTree>
    <p:extLst>
      <p:ext uri="{BB962C8B-B14F-4D97-AF65-F5344CB8AC3E}">
        <p14:creationId xmlns:p14="http://schemas.microsoft.com/office/powerpoint/2010/main" val="7690535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JP" dirty="0"/>
          </a:p>
        </p:txBody>
      </p:sp>
      <p:sp>
        <p:nvSpPr>
          <p:cNvPr id="4" name="Slide Number Placeholder 3"/>
          <p:cNvSpPr>
            <a:spLocks noGrp="1"/>
          </p:cNvSpPr>
          <p:nvPr>
            <p:ph type="sldNum" sz="quarter" idx="5"/>
          </p:nvPr>
        </p:nvSpPr>
        <p:spPr/>
        <p:txBody>
          <a:bodyPr/>
          <a:lstStyle/>
          <a:p>
            <a:fld id="{58987CF0-47FF-9A48-AE0E-FBC13E811DF5}" type="slidenum">
              <a:rPr lang="en-JP" smtClean="0"/>
              <a:t>44</a:t>
            </a:fld>
            <a:endParaRPr lang="en-JP"/>
          </a:p>
        </p:txBody>
      </p:sp>
    </p:spTree>
    <p:extLst>
      <p:ext uri="{BB962C8B-B14F-4D97-AF65-F5344CB8AC3E}">
        <p14:creationId xmlns:p14="http://schemas.microsoft.com/office/powerpoint/2010/main" val="31121821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JP" dirty="0"/>
          </a:p>
        </p:txBody>
      </p:sp>
      <p:sp>
        <p:nvSpPr>
          <p:cNvPr id="4" name="Slide Number Placeholder 3"/>
          <p:cNvSpPr>
            <a:spLocks noGrp="1"/>
          </p:cNvSpPr>
          <p:nvPr>
            <p:ph type="sldNum" sz="quarter" idx="5"/>
          </p:nvPr>
        </p:nvSpPr>
        <p:spPr/>
        <p:txBody>
          <a:bodyPr/>
          <a:lstStyle/>
          <a:p>
            <a:fld id="{58987CF0-47FF-9A48-AE0E-FBC13E811DF5}" type="slidenum">
              <a:rPr lang="en-JP" smtClean="0"/>
              <a:t>4</a:t>
            </a:fld>
            <a:endParaRPr lang="en-JP"/>
          </a:p>
        </p:txBody>
      </p:sp>
    </p:spTree>
    <p:extLst>
      <p:ext uri="{BB962C8B-B14F-4D97-AF65-F5344CB8AC3E}">
        <p14:creationId xmlns:p14="http://schemas.microsoft.com/office/powerpoint/2010/main" val="24879737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t>
            </a:r>
            <a:r>
              <a:rPr lang="en-JP" dirty="0"/>
              <a:t>ere is the biggest difference between thiese two models</a:t>
            </a:r>
          </a:p>
        </p:txBody>
      </p:sp>
      <p:sp>
        <p:nvSpPr>
          <p:cNvPr id="4" name="Slide Number Placeholder 3"/>
          <p:cNvSpPr>
            <a:spLocks noGrp="1"/>
          </p:cNvSpPr>
          <p:nvPr>
            <p:ph type="sldNum" sz="quarter" idx="5"/>
          </p:nvPr>
        </p:nvSpPr>
        <p:spPr/>
        <p:txBody>
          <a:bodyPr/>
          <a:lstStyle/>
          <a:p>
            <a:fld id="{58987CF0-47FF-9A48-AE0E-FBC13E811DF5}" type="slidenum">
              <a:rPr lang="en-JP" smtClean="0"/>
              <a:t>6</a:t>
            </a:fld>
            <a:endParaRPr lang="en-JP"/>
          </a:p>
        </p:txBody>
      </p:sp>
    </p:spTree>
    <p:extLst>
      <p:ext uri="{BB962C8B-B14F-4D97-AF65-F5344CB8AC3E}">
        <p14:creationId xmlns:p14="http://schemas.microsoft.com/office/powerpoint/2010/main" val="15911862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JP" dirty="0"/>
          </a:p>
        </p:txBody>
      </p:sp>
      <p:sp>
        <p:nvSpPr>
          <p:cNvPr id="4" name="Slide Number Placeholder 3"/>
          <p:cNvSpPr>
            <a:spLocks noGrp="1"/>
          </p:cNvSpPr>
          <p:nvPr>
            <p:ph type="sldNum" sz="quarter" idx="5"/>
          </p:nvPr>
        </p:nvSpPr>
        <p:spPr/>
        <p:txBody>
          <a:bodyPr/>
          <a:lstStyle/>
          <a:p>
            <a:fld id="{58987CF0-47FF-9A48-AE0E-FBC13E811DF5}" type="slidenum">
              <a:rPr lang="en-JP" smtClean="0"/>
              <a:t>10</a:t>
            </a:fld>
            <a:endParaRPr lang="en-JP"/>
          </a:p>
        </p:txBody>
      </p:sp>
    </p:spTree>
    <p:extLst>
      <p:ext uri="{BB962C8B-B14F-4D97-AF65-F5344CB8AC3E}">
        <p14:creationId xmlns:p14="http://schemas.microsoft.com/office/powerpoint/2010/main" val="3985262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JP" dirty="0"/>
          </a:p>
        </p:txBody>
      </p:sp>
      <p:sp>
        <p:nvSpPr>
          <p:cNvPr id="4" name="Slide Number Placeholder 3"/>
          <p:cNvSpPr>
            <a:spLocks noGrp="1"/>
          </p:cNvSpPr>
          <p:nvPr>
            <p:ph type="sldNum" sz="quarter" idx="5"/>
          </p:nvPr>
        </p:nvSpPr>
        <p:spPr/>
        <p:txBody>
          <a:bodyPr/>
          <a:lstStyle/>
          <a:p>
            <a:fld id="{58987CF0-47FF-9A48-AE0E-FBC13E811DF5}" type="slidenum">
              <a:rPr lang="en-JP" smtClean="0"/>
              <a:t>16</a:t>
            </a:fld>
            <a:endParaRPr lang="en-JP"/>
          </a:p>
        </p:txBody>
      </p:sp>
    </p:spTree>
    <p:extLst>
      <p:ext uri="{BB962C8B-B14F-4D97-AF65-F5344CB8AC3E}">
        <p14:creationId xmlns:p14="http://schemas.microsoft.com/office/powerpoint/2010/main" val="23299657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JP" dirty="0"/>
          </a:p>
        </p:txBody>
      </p:sp>
      <p:sp>
        <p:nvSpPr>
          <p:cNvPr id="4" name="Slide Number Placeholder 3"/>
          <p:cNvSpPr>
            <a:spLocks noGrp="1"/>
          </p:cNvSpPr>
          <p:nvPr>
            <p:ph type="sldNum" sz="quarter" idx="5"/>
          </p:nvPr>
        </p:nvSpPr>
        <p:spPr/>
        <p:txBody>
          <a:bodyPr/>
          <a:lstStyle/>
          <a:p>
            <a:fld id="{58987CF0-47FF-9A48-AE0E-FBC13E811DF5}" type="slidenum">
              <a:rPr lang="en-JP" smtClean="0"/>
              <a:t>23</a:t>
            </a:fld>
            <a:endParaRPr lang="en-JP"/>
          </a:p>
        </p:txBody>
      </p:sp>
    </p:spTree>
    <p:extLst>
      <p:ext uri="{BB962C8B-B14F-4D97-AF65-F5344CB8AC3E}">
        <p14:creationId xmlns:p14="http://schemas.microsoft.com/office/powerpoint/2010/main" val="4741704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JP" dirty="0"/>
          </a:p>
        </p:txBody>
      </p:sp>
      <p:sp>
        <p:nvSpPr>
          <p:cNvPr id="4" name="Slide Number Placeholder 3"/>
          <p:cNvSpPr>
            <a:spLocks noGrp="1"/>
          </p:cNvSpPr>
          <p:nvPr>
            <p:ph type="sldNum" sz="quarter" idx="5"/>
          </p:nvPr>
        </p:nvSpPr>
        <p:spPr/>
        <p:txBody>
          <a:bodyPr/>
          <a:lstStyle/>
          <a:p>
            <a:fld id="{58987CF0-47FF-9A48-AE0E-FBC13E811DF5}" type="slidenum">
              <a:rPr lang="en-JP" smtClean="0"/>
              <a:t>24</a:t>
            </a:fld>
            <a:endParaRPr lang="en-JP"/>
          </a:p>
        </p:txBody>
      </p:sp>
    </p:spTree>
    <p:extLst>
      <p:ext uri="{BB962C8B-B14F-4D97-AF65-F5344CB8AC3E}">
        <p14:creationId xmlns:p14="http://schemas.microsoft.com/office/powerpoint/2010/main" val="25698810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JP" dirty="0"/>
          </a:p>
        </p:txBody>
      </p:sp>
      <p:sp>
        <p:nvSpPr>
          <p:cNvPr id="4" name="Slide Number Placeholder 3"/>
          <p:cNvSpPr>
            <a:spLocks noGrp="1"/>
          </p:cNvSpPr>
          <p:nvPr>
            <p:ph type="sldNum" sz="quarter" idx="5"/>
          </p:nvPr>
        </p:nvSpPr>
        <p:spPr/>
        <p:txBody>
          <a:bodyPr/>
          <a:lstStyle/>
          <a:p>
            <a:fld id="{58987CF0-47FF-9A48-AE0E-FBC13E811DF5}" type="slidenum">
              <a:rPr lang="en-JP" smtClean="0"/>
              <a:t>25</a:t>
            </a:fld>
            <a:endParaRPr lang="en-JP"/>
          </a:p>
        </p:txBody>
      </p:sp>
    </p:spTree>
    <p:extLst>
      <p:ext uri="{BB962C8B-B14F-4D97-AF65-F5344CB8AC3E}">
        <p14:creationId xmlns:p14="http://schemas.microsoft.com/office/powerpoint/2010/main" val="13312355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JP" dirty="0"/>
          </a:p>
        </p:txBody>
      </p:sp>
      <p:sp>
        <p:nvSpPr>
          <p:cNvPr id="4" name="Slide Number Placeholder 3"/>
          <p:cNvSpPr>
            <a:spLocks noGrp="1"/>
          </p:cNvSpPr>
          <p:nvPr>
            <p:ph type="sldNum" sz="quarter" idx="5"/>
          </p:nvPr>
        </p:nvSpPr>
        <p:spPr/>
        <p:txBody>
          <a:bodyPr/>
          <a:lstStyle/>
          <a:p>
            <a:fld id="{58987CF0-47FF-9A48-AE0E-FBC13E811DF5}" type="slidenum">
              <a:rPr lang="en-JP" smtClean="0"/>
              <a:t>26</a:t>
            </a:fld>
            <a:endParaRPr lang="en-JP"/>
          </a:p>
        </p:txBody>
      </p:sp>
    </p:spTree>
    <p:extLst>
      <p:ext uri="{BB962C8B-B14F-4D97-AF65-F5344CB8AC3E}">
        <p14:creationId xmlns:p14="http://schemas.microsoft.com/office/powerpoint/2010/main" val="29760227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52BEFD8-A31C-BD43-83AD-D6F3D864E186}" type="datetime1">
              <a:rPr lang="en-US" smtClean="0"/>
              <a:t>5/26/2025</a:t>
            </a:fld>
            <a:endParaRPr lang="en-JP"/>
          </a:p>
        </p:txBody>
      </p:sp>
      <p:sp>
        <p:nvSpPr>
          <p:cNvPr id="5" name="Footer Placeholder 4"/>
          <p:cNvSpPr>
            <a:spLocks noGrp="1"/>
          </p:cNvSpPr>
          <p:nvPr>
            <p:ph type="ftr" sz="quarter" idx="11"/>
          </p:nvPr>
        </p:nvSpPr>
        <p:spPr/>
        <p:txBody>
          <a:bodyPr/>
          <a:lstStyle/>
          <a:p>
            <a:endParaRPr lang="en-JP"/>
          </a:p>
        </p:txBody>
      </p:sp>
      <p:sp>
        <p:nvSpPr>
          <p:cNvPr id="6" name="Slide Number Placeholder 5"/>
          <p:cNvSpPr>
            <a:spLocks noGrp="1"/>
          </p:cNvSpPr>
          <p:nvPr>
            <p:ph type="sldNum" sz="quarter" idx="12"/>
          </p:nvPr>
        </p:nvSpPr>
        <p:spPr/>
        <p:txBody>
          <a:bodyPr/>
          <a:lstStyle>
            <a:lvl1pPr>
              <a:defRPr sz="1600">
                <a:solidFill>
                  <a:schemeClr val="tx1"/>
                </a:solidFill>
              </a:defRPr>
            </a:lvl1pPr>
          </a:lstStyle>
          <a:p>
            <a:endParaRPr lang="en-JP" dirty="0"/>
          </a:p>
        </p:txBody>
      </p:sp>
    </p:spTree>
    <p:extLst>
      <p:ext uri="{BB962C8B-B14F-4D97-AF65-F5344CB8AC3E}">
        <p14:creationId xmlns:p14="http://schemas.microsoft.com/office/powerpoint/2010/main" val="7180482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136957B-FD2B-8442-87F3-20D8D3A8FD00}" type="datetime1">
              <a:rPr lang="en-US" smtClean="0"/>
              <a:t>5/26/2025</a:t>
            </a:fld>
            <a:endParaRPr lang="en-JP"/>
          </a:p>
        </p:txBody>
      </p:sp>
      <p:sp>
        <p:nvSpPr>
          <p:cNvPr id="5" name="Footer Placeholder 4"/>
          <p:cNvSpPr>
            <a:spLocks noGrp="1"/>
          </p:cNvSpPr>
          <p:nvPr>
            <p:ph type="ftr" sz="quarter" idx="11"/>
          </p:nvPr>
        </p:nvSpPr>
        <p:spPr/>
        <p:txBody>
          <a:bodyPr/>
          <a:lstStyle/>
          <a:p>
            <a:endParaRPr lang="en-JP"/>
          </a:p>
        </p:txBody>
      </p:sp>
      <p:sp>
        <p:nvSpPr>
          <p:cNvPr id="6" name="Slide Number Placeholder 5"/>
          <p:cNvSpPr>
            <a:spLocks noGrp="1"/>
          </p:cNvSpPr>
          <p:nvPr>
            <p:ph type="sldNum" sz="quarter" idx="12"/>
          </p:nvPr>
        </p:nvSpPr>
        <p:spPr/>
        <p:txBody>
          <a:bodyPr/>
          <a:lstStyle/>
          <a:p>
            <a:fld id="{1496A917-549B-0E4E-84B0-9841174236B4}" type="slidenum">
              <a:rPr lang="en-JP" smtClean="0"/>
              <a:t>‹#›</a:t>
            </a:fld>
            <a:endParaRPr lang="en-JP"/>
          </a:p>
        </p:txBody>
      </p:sp>
    </p:spTree>
    <p:extLst>
      <p:ext uri="{BB962C8B-B14F-4D97-AF65-F5344CB8AC3E}">
        <p14:creationId xmlns:p14="http://schemas.microsoft.com/office/powerpoint/2010/main" val="17329474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16D5F68-AADC-894C-A58A-DEE82009A7A2}" type="datetime1">
              <a:rPr lang="en-US" smtClean="0"/>
              <a:t>5/26/2025</a:t>
            </a:fld>
            <a:endParaRPr lang="en-JP"/>
          </a:p>
        </p:txBody>
      </p:sp>
      <p:sp>
        <p:nvSpPr>
          <p:cNvPr id="5" name="Footer Placeholder 4"/>
          <p:cNvSpPr>
            <a:spLocks noGrp="1"/>
          </p:cNvSpPr>
          <p:nvPr>
            <p:ph type="ftr" sz="quarter" idx="11"/>
          </p:nvPr>
        </p:nvSpPr>
        <p:spPr/>
        <p:txBody>
          <a:bodyPr/>
          <a:lstStyle/>
          <a:p>
            <a:endParaRPr lang="en-JP"/>
          </a:p>
        </p:txBody>
      </p:sp>
      <p:sp>
        <p:nvSpPr>
          <p:cNvPr id="6" name="Slide Number Placeholder 5"/>
          <p:cNvSpPr>
            <a:spLocks noGrp="1"/>
          </p:cNvSpPr>
          <p:nvPr>
            <p:ph type="sldNum" sz="quarter" idx="12"/>
          </p:nvPr>
        </p:nvSpPr>
        <p:spPr/>
        <p:txBody>
          <a:bodyPr/>
          <a:lstStyle/>
          <a:p>
            <a:fld id="{1496A917-549B-0E4E-84B0-9841174236B4}" type="slidenum">
              <a:rPr lang="en-JP" smtClean="0"/>
              <a:t>‹#›</a:t>
            </a:fld>
            <a:endParaRPr lang="en-JP"/>
          </a:p>
        </p:txBody>
      </p:sp>
    </p:spTree>
    <p:extLst>
      <p:ext uri="{BB962C8B-B14F-4D97-AF65-F5344CB8AC3E}">
        <p14:creationId xmlns:p14="http://schemas.microsoft.com/office/powerpoint/2010/main" val="20119835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11727" y="229754"/>
            <a:ext cx="8520546" cy="902565"/>
          </a:xfrm>
        </p:spPr>
        <p:txBody>
          <a:bodyPr/>
          <a:lstStyle/>
          <a:p>
            <a:r>
              <a:rPr lang="en-US" dirty="0"/>
              <a:t>Click to edit Master title style</a:t>
            </a:r>
          </a:p>
        </p:txBody>
      </p:sp>
      <p:sp>
        <p:nvSpPr>
          <p:cNvPr id="3" name="Content Placeholder 2"/>
          <p:cNvSpPr>
            <a:spLocks noGrp="1"/>
          </p:cNvSpPr>
          <p:nvPr>
            <p:ph idx="1"/>
          </p:nvPr>
        </p:nvSpPr>
        <p:spPr>
          <a:xfrm>
            <a:off x="311727" y="1267691"/>
            <a:ext cx="8520546" cy="4909272"/>
          </a:xfrm>
        </p:spPr>
        <p:txBody>
          <a:bodyPr/>
          <a:lstStyle>
            <a:lvl1pPr>
              <a:defRPr sz="2400"/>
            </a:lvl1pPr>
            <a:lvl2pPr>
              <a:defRPr sz="2000"/>
            </a:lvl2pPr>
            <a:lvl3pPr>
              <a:defRPr sz="18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8C2BB697-F869-4541-AAAA-E37233DF12E5}" type="datetime1">
              <a:rPr lang="en-US" smtClean="0"/>
              <a:t>5/26/2025</a:t>
            </a:fld>
            <a:endParaRPr lang="en-JP"/>
          </a:p>
        </p:txBody>
      </p:sp>
      <p:sp>
        <p:nvSpPr>
          <p:cNvPr id="5" name="Footer Placeholder 4"/>
          <p:cNvSpPr>
            <a:spLocks noGrp="1"/>
          </p:cNvSpPr>
          <p:nvPr>
            <p:ph type="ftr" sz="quarter" idx="11"/>
          </p:nvPr>
        </p:nvSpPr>
        <p:spPr/>
        <p:txBody>
          <a:bodyPr/>
          <a:lstStyle/>
          <a:p>
            <a:endParaRPr lang="en-JP"/>
          </a:p>
        </p:txBody>
      </p:sp>
      <p:sp>
        <p:nvSpPr>
          <p:cNvPr id="6" name="Slide Number Placeholder 5"/>
          <p:cNvSpPr>
            <a:spLocks noGrp="1"/>
          </p:cNvSpPr>
          <p:nvPr>
            <p:ph type="sldNum" sz="quarter" idx="12"/>
          </p:nvPr>
        </p:nvSpPr>
        <p:spPr>
          <a:xfrm>
            <a:off x="8075468" y="6356351"/>
            <a:ext cx="756805" cy="365125"/>
          </a:xfrm>
        </p:spPr>
        <p:txBody>
          <a:bodyPr/>
          <a:lstStyle>
            <a:lvl1pPr>
              <a:defRPr sz="1800">
                <a:solidFill>
                  <a:schemeClr val="tx1"/>
                </a:solidFill>
              </a:defRPr>
            </a:lvl1pPr>
          </a:lstStyle>
          <a:p>
            <a:fld id="{1496A917-549B-0E4E-84B0-9841174236B4}" type="slidenum">
              <a:rPr lang="en-JP" smtClean="0"/>
              <a:pPr/>
              <a:t>‹#›</a:t>
            </a:fld>
            <a:endParaRPr lang="en-JP" dirty="0"/>
          </a:p>
        </p:txBody>
      </p:sp>
    </p:spTree>
    <p:extLst>
      <p:ext uri="{BB962C8B-B14F-4D97-AF65-F5344CB8AC3E}">
        <p14:creationId xmlns:p14="http://schemas.microsoft.com/office/powerpoint/2010/main" val="30641837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B0065E4-1125-5D40-854F-4C3CCE1309AE}" type="datetime1">
              <a:rPr lang="en-US" smtClean="0"/>
              <a:t>5/26/2025</a:t>
            </a:fld>
            <a:endParaRPr lang="en-JP"/>
          </a:p>
        </p:txBody>
      </p:sp>
      <p:sp>
        <p:nvSpPr>
          <p:cNvPr id="5" name="Footer Placeholder 4"/>
          <p:cNvSpPr>
            <a:spLocks noGrp="1"/>
          </p:cNvSpPr>
          <p:nvPr>
            <p:ph type="ftr" sz="quarter" idx="11"/>
          </p:nvPr>
        </p:nvSpPr>
        <p:spPr/>
        <p:txBody>
          <a:bodyPr/>
          <a:lstStyle/>
          <a:p>
            <a:endParaRPr lang="en-JP"/>
          </a:p>
        </p:txBody>
      </p:sp>
      <p:sp>
        <p:nvSpPr>
          <p:cNvPr id="6" name="Slide Number Placeholder 5"/>
          <p:cNvSpPr>
            <a:spLocks noGrp="1"/>
          </p:cNvSpPr>
          <p:nvPr>
            <p:ph type="sldNum" sz="quarter" idx="12"/>
          </p:nvPr>
        </p:nvSpPr>
        <p:spPr/>
        <p:txBody>
          <a:bodyPr/>
          <a:lstStyle/>
          <a:p>
            <a:fld id="{1496A917-549B-0E4E-84B0-9841174236B4}" type="slidenum">
              <a:rPr lang="en-JP" smtClean="0"/>
              <a:t>‹#›</a:t>
            </a:fld>
            <a:endParaRPr lang="en-JP"/>
          </a:p>
        </p:txBody>
      </p:sp>
    </p:spTree>
    <p:extLst>
      <p:ext uri="{BB962C8B-B14F-4D97-AF65-F5344CB8AC3E}">
        <p14:creationId xmlns:p14="http://schemas.microsoft.com/office/powerpoint/2010/main" val="42225433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F55DD0B-29E1-334F-9BA7-ED441A9BBDEB}" type="datetime1">
              <a:rPr lang="en-US" smtClean="0"/>
              <a:t>5/26/2025</a:t>
            </a:fld>
            <a:endParaRPr lang="en-JP"/>
          </a:p>
        </p:txBody>
      </p:sp>
      <p:sp>
        <p:nvSpPr>
          <p:cNvPr id="6" name="Footer Placeholder 5"/>
          <p:cNvSpPr>
            <a:spLocks noGrp="1"/>
          </p:cNvSpPr>
          <p:nvPr>
            <p:ph type="ftr" sz="quarter" idx="11"/>
          </p:nvPr>
        </p:nvSpPr>
        <p:spPr/>
        <p:txBody>
          <a:bodyPr/>
          <a:lstStyle/>
          <a:p>
            <a:endParaRPr lang="en-JP"/>
          </a:p>
        </p:txBody>
      </p:sp>
      <p:sp>
        <p:nvSpPr>
          <p:cNvPr id="7" name="Slide Number Placeholder 6"/>
          <p:cNvSpPr>
            <a:spLocks noGrp="1"/>
          </p:cNvSpPr>
          <p:nvPr>
            <p:ph type="sldNum" sz="quarter" idx="12"/>
          </p:nvPr>
        </p:nvSpPr>
        <p:spPr/>
        <p:txBody>
          <a:bodyPr/>
          <a:lstStyle/>
          <a:p>
            <a:fld id="{1496A917-549B-0E4E-84B0-9841174236B4}" type="slidenum">
              <a:rPr lang="en-JP" smtClean="0"/>
              <a:t>‹#›</a:t>
            </a:fld>
            <a:endParaRPr lang="en-JP"/>
          </a:p>
        </p:txBody>
      </p:sp>
    </p:spTree>
    <p:extLst>
      <p:ext uri="{BB962C8B-B14F-4D97-AF65-F5344CB8AC3E}">
        <p14:creationId xmlns:p14="http://schemas.microsoft.com/office/powerpoint/2010/main" val="33916056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A2F51B5-952C-034F-AD4D-EECD356EBB10}" type="datetime1">
              <a:rPr lang="en-US" smtClean="0"/>
              <a:t>5/26/2025</a:t>
            </a:fld>
            <a:endParaRPr lang="en-JP"/>
          </a:p>
        </p:txBody>
      </p:sp>
      <p:sp>
        <p:nvSpPr>
          <p:cNvPr id="8" name="Footer Placeholder 7"/>
          <p:cNvSpPr>
            <a:spLocks noGrp="1"/>
          </p:cNvSpPr>
          <p:nvPr>
            <p:ph type="ftr" sz="quarter" idx="11"/>
          </p:nvPr>
        </p:nvSpPr>
        <p:spPr/>
        <p:txBody>
          <a:bodyPr/>
          <a:lstStyle/>
          <a:p>
            <a:endParaRPr lang="en-JP"/>
          </a:p>
        </p:txBody>
      </p:sp>
      <p:sp>
        <p:nvSpPr>
          <p:cNvPr id="9" name="Slide Number Placeholder 8"/>
          <p:cNvSpPr>
            <a:spLocks noGrp="1"/>
          </p:cNvSpPr>
          <p:nvPr>
            <p:ph type="sldNum" sz="quarter" idx="12"/>
          </p:nvPr>
        </p:nvSpPr>
        <p:spPr/>
        <p:txBody>
          <a:bodyPr/>
          <a:lstStyle/>
          <a:p>
            <a:fld id="{1496A917-549B-0E4E-84B0-9841174236B4}" type="slidenum">
              <a:rPr lang="en-JP" smtClean="0"/>
              <a:t>‹#›</a:t>
            </a:fld>
            <a:endParaRPr lang="en-JP"/>
          </a:p>
        </p:txBody>
      </p:sp>
    </p:spTree>
    <p:extLst>
      <p:ext uri="{BB962C8B-B14F-4D97-AF65-F5344CB8AC3E}">
        <p14:creationId xmlns:p14="http://schemas.microsoft.com/office/powerpoint/2010/main" val="22119415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F992DBB-E998-C149-A3E6-65C6CCFC38CD}" type="datetime1">
              <a:rPr lang="en-US" smtClean="0"/>
              <a:t>5/26/2025</a:t>
            </a:fld>
            <a:endParaRPr lang="en-JP"/>
          </a:p>
        </p:txBody>
      </p:sp>
      <p:sp>
        <p:nvSpPr>
          <p:cNvPr id="4" name="Footer Placeholder 3"/>
          <p:cNvSpPr>
            <a:spLocks noGrp="1"/>
          </p:cNvSpPr>
          <p:nvPr>
            <p:ph type="ftr" sz="quarter" idx="11"/>
          </p:nvPr>
        </p:nvSpPr>
        <p:spPr/>
        <p:txBody>
          <a:bodyPr/>
          <a:lstStyle/>
          <a:p>
            <a:endParaRPr lang="en-JP"/>
          </a:p>
        </p:txBody>
      </p:sp>
      <p:sp>
        <p:nvSpPr>
          <p:cNvPr id="5" name="Slide Number Placeholder 4"/>
          <p:cNvSpPr>
            <a:spLocks noGrp="1"/>
          </p:cNvSpPr>
          <p:nvPr>
            <p:ph type="sldNum" sz="quarter" idx="12"/>
          </p:nvPr>
        </p:nvSpPr>
        <p:spPr/>
        <p:txBody>
          <a:bodyPr/>
          <a:lstStyle/>
          <a:p>
            <a:fld id="{1496A917-549B-0E4E-84B0-9841174236B4}" type="slidenum">
              <a:rPr lang="en-JP" smtClean="0"/>
              <a:t>‹#›</a:t>
            </a:fld>
            <a:endParaRPr lang="en-JP"/>
          </a:p>
        </p:txBody>
      </p:sp>
    </p:spTree>
    <p:extLst>
      <p:ext uri="{BB962C8B-B14F-4D97-AF65-F5344CB8AC3E}">
        <p14:creationId xmlns:p14="http://schemas.microsoft.com/office/powerpoint/2010/main" val="11118316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997730E-CBD9-4145-8A92-29101C3BA9E4}" type="datetime1">
              <a:rPr lang="en-US" smtClean="0"/>
              <a:t>5/26/2025</a:t>
            </a:fld>
            <a:endParaRPr lang="en-JP"/>
          </a:p>
        </p:txBody>
      </p:sp>
      <p:sp>
        <p:nvSpPr>
          <p:cNvPr id="3" name="Footer Placeholder 2"/>
          <p:cNvSpPr>
            <a:spLocks noGrp="1"/>
          </p:cNvSpPr>
          <p:nvPr>
            <p:ph type="ftr" sz="quarter" idx="11"/>
          </p:nvPr>
        </p:nvSpPr>
        <p:spPr/>
        <p:txBody>
          <a:bodyPr/>
          <a:lstStyle/>
          <a:p>
            <a:endParaRPr lang="en-JP"/>
          </a:p>
        </p:txBody>
      </p:sp>
      <p:sp>
        <p:nvSpPr>
          <p:cNvPr id="4" name="Slide Number Placeholder 3"/>
          <p:cNvSpPr>
            <a:spLocks noGrp="1"/>
          </p:cNvSpPr>
          <p:nvPr>
            <p:ph type="sldNum" sz="quarter" idx="12"/>
          </p:nvPr>
        </p:nvSpPr>
        <p:spPr/>
        <p:txBody>
          <a:bodyPr/>
          <a:lstStyle/>
          <a:p>
            <a:fld id="{1496A917-549B-0E4E-84B0-9841174236B4}" type="slidenum">
              <a:rPr lang="en-JP" smtClean="0"/>
              <a:t>‹#›</a:t>
            </a:fld>
            <a:endParaRPr lang="en-JP"/>
          </a:p>
        </p:txBody>
      </p:sp>
    </p:spTree>
    <p:extLst>
      <p:ext uri="{BB962C8B-B14F-4D97-AF65-F5344CB8AC3E}">
        <p14:creationId xmlns:p14="http://schemas.microsoft.com/office/powerpoint/2010/main" val="26223387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2A34A9E-24D4-6144-BA71-93B6D9CE97A6}" type="datetime1">
              <a:rPr lang="en-US" smtClean="0"/>
              <a:t>5/26/2025</a:t>
            </a:fld>
            <a:endParaRPr lang="en-JP"/>
          </a:p>
        </p:txBody>
      </p:sp>
      <p:sp>
        <p:nvSpPr>
          <p:cNvPr id="6" name="Footer Placeholder 5"/>
          <p:cNvSpPr>
            <a:spLocks noGrp="1"/>
          </p:cNvSpPr>
          <p:nvPr>
            <p:ph type="ftr" sz="quarter" idx="11"/>
          </p:nvPr>
        </p:nvSpPr>
        <p:spPr/>
        <p:txBody>
          <a:bodyPr/>
          <a:lstStyle/>
          <a:p>
            <a:endParaRPr lang="en-JP"/>
          </a:p>
        </p:txBody>
      </p:sp>
      <p:sp>
        <p:nvSpPr>
          <p:cNvPr id="7" name="Slide Number Placeholder 6"/>
          <p:cNvSpPr>
            <a:spLocks noGrp="1"/>
          </p:cNvSpPr>
          <p:nvPr>
            <p:ph type="sldNum" sz="quarter" idx="12"/>
          </p:nvPr>
        </p:nvSpPr>
        <p:spPr/>
        <p:txBody>
          <a:bodyPr/>
          <a:lstStyle/>
          <a:p>
            <a:fld id="{1496A917-549B-0E4E-84B0-9841174236B4}" type="slidenum">
              <a:rPr lang="en-JP" smtClean="0"/>
              <a:t>‹#›</a:t>
            </a:fld>
            <a:endParaRPr lang="en-JP"/>
          </a:p>
        </p:txBody>
      </p:sp>
    </p:spTree>
    <p:extLst>
      <p:ext uri="{BB962C8B-B14F-4D97-AF65-F5344CB8AC3E}">
        <p14:creationId xmlns:p14="http://schemas.microsoft.com/office/powerpoint/2010/main" val="29870452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C7AE352-71FB-7B40-B66B-FA0C2008C79E}" type="datetime1">
              <a:rPr lang="en-US" smtClean="0"/>
              <a:t>5/26/2025</a:t>
            </a:fld>
            <a:endParaRPr lang="en-JP"/>
          </a:p>
        </p:txBody>
      </p:sp>
      <p:sp>
        <p:nvSpPr>
          <p:cNvPr id="6" name="Footer Placeholder 5"/>
          <p:cNvSpPr>
            <a:spLocks noGrp="1"/>
          </p:cNvSpPr>
          <p:nvPr>
            <p:ph type="ftr" sz="quarter" idx="11"/>
          </p:nvPr>
        </p:nvSpPr>
        <p:spPr/>
        <p:txBody>
          <a:bodyPr/>
          <a:lstStyle/>
          <a:p>
            <a:endParaRPr lang="en-JP"/>
          </a:p>
        </p:txBody>
      </p:sp>
      <p:sp>
        <p:nvSpPr>
          <p:cNvPr id="7" name="Slide Number Placeholder 6"/>
          <p:cNvSpPr>
            <a:spLocks noGrp="1"/>
          </p:cNvSpPr>
          <p:nvPr>
            <p:ph type="sldNum" sz="quarter" idx="12"/>
          </p:nvPr>
        </p:nvSpPr>
        <p:spPr/>
        <p:txBody>
          <a:bodyPr/>
          <a:lstStyle/>
          <a:p>
            <a:fld id="{1496A917-549B-0E4E-84B0-9841174236B4}" type="slidenum">
              <a:rPr lang="en-JP" smtClean="0"/>
              <a:t>‹#›</a:t>
            </a:fld>
            <a:endParaRPr lang="en-JP"/>
          </a:p>
        </p:txBody>
      </p:sp>
    </p:spTree>
    <p:extLst>
      <p:ext uri="{BB962C8B-B14F-4D97-AF65-F5344CB8AC3E}">
        <p14:creationId xmlns:p14="http://schemas.microsoft.com/office/powerpoint/2010/main" val="13355540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F483CDC-FAB3-8F48-AC22-FE55E57FE3BB}" type="datetime1">
              <a:rPr lang="en-US" smtClean="0"/>
              <a:t>5/26/2025</a:t>
            </a:fld>
            <a:endParaRPr lang="en-JP"/>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JP"/>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496A917-549B-0E4E-84B0-9841174236B4}" type="slidenum">
              <a:rPr lang="en-JP" smtClean="0"/>
              <a:t>‹#›</a:t>
            </a:fld>
            <a:endParaRPr lang="en-JP"/>
          </a:p>
        </p:txBody>
      </p:sp>
    </p:spTree>
    <p:extLst>
      <p:ext uri="{BB962C8B-B14F-4D97-AF65-F5344CB8AC3E}">
        <p14:creationId xmlns:p14="http://schemas.microsoft.com/office/powerpoint/2010/main" val="371030208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120.png"/><Relationship Id="rId3" Type="http://schemas.openxmlformats.org/officeDocument/2006/relationships/image" Target="../media/image11.png"/><Relationship Id="rId7" Type="http://schemas.openxmlformats.org/officeDocument/2006/relationships/image" Target="../media/image100.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90.png"/><Relationship Id="rId5" Type="http://schemas.openxmlformats.org/officeDocument/2006/relationships/image" Target="../media/image80.png"/><Relationship Id="rId4" Type="http://schemas.openxmlformats.org/officeDocument/2006/relationships/image" Target="../media/image12.png"/><Relationship Id="rId9"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3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3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3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4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2D7A77-5AE1-9346-934B-1416742C502A}"/>
              </a:ext>
            </a:extLst>
          </p:cNvPr>
          <p:cNvSpPr>
            <a:spLocks noGrp="1"/>
          </p:cNvSpPr>
          <p:nvPr>
            <p:ph type="ctrTitle"/>
          </p:nvPr>
        </p:nvSpPr>
        <p:spPr/>
        <p:txBody>
          <a:bodyPr anchor="ctr">
            <a:normAutofit/>
          </a:bodyPr>
          <a:lstStyle/>
          <a:p>
            <a:r>
              <a:rPr lang="en-US" sz="2400" dirty="0"/>
              <a:t>Earthquake Magnitude Prediction with Seismic Nucleation Phase based on Machine Learning</a:t>
            </a:r>
            <a:br>
              <a:rPr lang="en-JP" sz="2400" dirty="0"/>
            </a:br>
            <a:r>
              <a:rPr lang="en-US" sz="2400" dirty="0"/>
              <a:t> </a:t>
            </a:r>
            <a:br>
              <a:rPr lang="en-JP" sz="2400" dirty="0"/>
            </a:br>
            <a:r>
              <a:rPr lang="ja-JP" altLang="en-US" sz="2400"/>
              <a:t>（初期破壊の機械学習による地震規模予測）</a:t>
            </a:r>
            <a:endParaRPr lang="en-JP" sz="2400" dirty="0"/>
          </a:p>
        </p:txBody>
      </p:sp>
      <p:pic>
        <p:nvPicPr>
          <p:cNvPr id="4" name="Picture 3" descr="A drawing of a face&#10;&#10;Description automatically generated">
            <a:extLst>
              <a:ext uri="{FF2B5EF4-FFF2-40B4-BE49-F238E27FC236}">
                <a16:creationId xmlns:a16="http://schemas.microsoft.com/office/drawing/2014/main" id="{024B9DD0-4B3A-B14B-A76E-14ED8F9445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79624" y="5359690"/>
            <a:ext cx="1793488" cy="1498310"/>
          </a:xfrm>
          <a:prstGeom prst="rect">
            <a:avLst/>
          </a:prstGeom>
        </p:spPr>
      </p:pic>
      <p:sp>
        <p:nvSpPr>
          <p:cNvPr id="6" name="副标题 5">
            <a:extLst>
              <a:ext uri="{FF2B5EF4-FFF2-40B4-BE49-F238E27FC236}">
                <a16:creationId xmlns:a16="http://schemas.microsoft.com/office/drawing/2014/main" id="{77FDF40A-9E1C-045A-8735-68A4F40BB4A8}"/>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5173272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6CBF69-0925-EC4F-BF85-1E734A8F5219}"/>
              </a:ext>
            </a:extLst>
          </p:cNvPr>
          <p:cNvSpPr>
            <a:spLocks noGrp="1"/>
          </p:cNvSpPr>
          <p:nvPr>
            <p:ph type="title"/>
          </p:nvPr>
        </p:nvSpPr>
        <p:spPr/>
        <p:txBody>
          <a:bodyPr/>
          <a:lstStyle/>
          <a:p>
            <a:r>
              <a:rPr lang="en-US" dirty="0"/>
              <a:t>Dataset Generation</a:t>
            </a:r>
            <a:r>
              <a:rPr lang="en-JP" dirty="0"/>
              <a:t> </a:t>
            </a:r>
          </a:p>
        </p:txBody>
      </p:sp>
      <p:sp>
        <p:nvSpPr>
          <p:cNvPr id="3" name="Content Placeholder 2">
            <a:extLst>
              <a:ext uri="{FF2B5EF4-FFF2-40B4-BE49-F238E27FC236}">
                <a16:creationId xmlns:a16="http://schemas.microsoft.com/office/drawing/2014/main" id="{A3D55116-C9E1-8345-8205-BCCF3E97FEC1}"/>
              </a:ext>
            </a:extLst>
          </p:cNvPr>
          <p:cNvSpPr>
            <a:spLocks noGrp="1"/>
          </p:cNvSpPr>
          <p:nvPr>
            <p:ph idx="1"/>
          </p:nvPr>
        </p:nvSpPr>
        <p:spPr>
          <a:xfrm>
            <a:off x="311727" y="1267690"/>
            <a:ext cx="8520546" cy="5192583"/>
          </a:xfrm>
        </p:spPr>
        <p:txBody>
          <a:bodyPr>
            <a:normAutofit/>
          </a:bodyPr>
          <a:lstStyle/>
          <a:p>
            <a:r>
              <a:rPr lang="en-US" dirty="0"/>
              <a:t>Methods for extracting nucleation phase</a:t>
            </a:r>
            <a:r>
              <a:rPr lang="en-JP" dirty="0"/>
              <a:t> </a:t>
            </a:r>
          </a:p>
          <a:p>
            <a:pPr marL="0" indent="0" algn="just">
              <a:buNone/>
            </a:pPr>
            <a:r>
              <a:rPr lang="en-US" sz="2400" dirty="0"/>
              <a:t>We designed two kinds of method to extract nucleation phase in segments of waveform. Then we compare with the arrival time data to check their performance. </a:t>
            </a:r>
          </a:p>
          <a:p>
            <a:pPr marL="457200" indent="-457200" algn="just">
              <a:buFont typeface="+mj-lt"/>
              <a:buAutoNum type="arabicPeriod"/>
            </a:pPr>
            <a:r>
              <a:rPr lang="en-US" sz="2400" dirty="0"/>
              <a:t>Method based on acceleration value</a:t>
            </a:r>
            <a:r>
              <a:rPr lang="en-JP" sz="2400" dirty="0"/>
              <a:t> </a:t>
            </a:r>
          </a:p>
          <a:p>
            <a:pPr marL="457200" indent="-457200" algn="just">
              <a:buFont typeface="+mj-lt"/>
              <a:buAutoNum type="arabicPeriod"/>
            </a:pPr>
            <a:r>
              <a:rPr lang="en-US" dirty="0"/>
              <a:t>Method</a:t>
            </a:r>
            <a:r>
              <a:rPr lang="en-US" sz="2400" dirty="0"/>
              <a:t> based on LTA/STA trigger algorithm</a:t>
            </a:r>
            <a:r>
              <a:rPr lang="en-JP" sz="2400" dirty="0"/>
              <a:t> </a:t>
            </a:r>
          </a:p>
        </p:txBody>
      </p:sp>
      <p:sp>
        <p:nvSpPr>
          <p:cNvPr id="4" name="Slide Number Placeholder 3">
            <a:extLst>
              <a:ext uri="{FF2B5EF4-FFF2-40B4-BE49-F238E27FC236}">
                <a16:creationId xmlns:a16="http://schemas.microsoft.com/office/drawing/2014/main" id="{6AE8A2F1-9B25-B743-B627-6A0EF425E6BF}"/>
              </a:ext>
            </a:extLst>
          </p:cNvPr>
          <p:cNvSpPr>
            <a:spLocks noGrp="1"/>
          </p:cNvSpPr>
          <p:nvPr>
            <p:ph type="sldNum" sz="quarter" idx="12"/>
          </p:nvPr>
        </p:nvSpPr>
        <p:spPr/>
        <p:txBody>
          <a:bodyPr/>
          <a:lstStyle/>
          <a:p>
            <a:fld id="{1496A917-549B-0E4E-84B0-9841174236B4}" type="slidenum">
              <a:rPr lang="en-JP" smtClean="0"/>
              <a:t>9</a:t>
            </a:fld>
            <a:endParaRPr lang="en-JP" dirty="0"/>
          </a:p>
        </p:txBody>
      </p:sp>
    </p:spTree>
    <p:extLst>
      <p:ext uri="{BB962C8B-B14F-4D97-AF65-F5344CB8AC3E}">
        <p14:creationId xmlns:p14="http://schemas.microsoft.com/office/powerpoint/2010/main" val="2089425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6CBF69-0925-EC4F-BF85-1E734A8F5219}"/>
              </a:ext>
            </a:extLst>
          </p:cNvPr>
          <p:cNvSpPr>
            <a:spLocks noGrp="1"/>
          </p:cNvSpPr>
          <p:nvPr>
            <p:ph type="title"/>
          </p:nvPr>
        </p:nvSpPr>
        <p:spPr/>
        <p:txBody>
          <a:bodyPr/>
          <a:lstStyle/>
          <a:p>
            <a:r>
              <a:rPr lang="en-US" dirty="0"/>
              <a:t>Dataset Generation</a:t>
            </a:r>
            <a:r>
              <a:rPr lang="en-JP" dirty="0"/>
              <a:t>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3D55116-C9E1-8345-8205-BCCF3E97FEC1}"/>
                  </a:ext>
                </a:extLst>
              </p:cNvPr>
              <p:cNvSpPr>
                <a:spLocks noGrp="1"/>
              </p:cNvSpPr>
              <p:nvPr>
                <p:ph idx="1"/>
              </p:nvPr>
            </p:nvSpPr>
            <p:spPr>
              <a:xfrm>
                <a:off x="311727" y="1267690"/>
                <a:ext cx="8520546" cy="5192583"/>
              </a:xfrm>
            </p:spPr>
            <p:txBody>
              <a:bodyPr>
                <a:normAutofit/>
              </a:bodyPr>
              <a:lstStyle/>
              <a:p>
                <a:r>
                  <a:rPr lang="en-US" dirty="0"/>
                  <a:t>Method based on acceleration value</a:t>
                </a:r>
                <a:r>
                  <a:rPr lang="en-JP" dirty="0"/>
                  <a:t> </a:t>
                </a:r>
              </a:p>
              <a:p>
                <a:pPr marL="0" indent="0">
                  <a:buNone/>
                </a:pPr>
                <a:r>
                  <a:rPr lang="en-US" sz="2400" dirty="0"/>
                  <a:t>Step 1. Calculate the possible period nucleation phase will arrive to a station</a:t>
                </a:r>
                <a:endParaRPr lang="en-JP" sz="2400" dirty="0"/>
              </a:p>
              <a:p>
                <a:pPr lvl="1"/>
                <a:r>
                  <a:rPr lang="en-US" dirty="0"/>
                  <a:t>Distance between hypocenter and station: </a:t>
                </a:r>
                <a14:m>
                  <m:oMath xmlns:m="http://schemas.openxmlformats.org/officeDocument/2006/math">
                    <m:r>
                      <a:rPr lang="en-US" i="1">
                        <a:latin typeface="Cambria Math" panose="02040503050406030204" pitchFamily="18" charset="0"/>
                      </a:rPr>
                      <m:t>𝑑</m:t>
                    </m:r>
                  </m:oMath>
                </a14:m>
                <a:endParaRPr lang="en-JP" dirty="0"/>
              </a:p>
              <a:p>
                <a:pPr lvl="1"/>
                <a:r>
                  <a:rPr lang="en-US" dirty="0"/>
                  <a:t>P-wave maximum/ minimum speed: </a:t>
                </a:r>
                <a14:m>
                  <m:oMath xmlns:m="http://schemas.openxmlformats.org/officeDocument/2006/math">
                    <m:sSub>
                      <m:sSubPr>
                        <m:ctrlPr>
                          <a:rPr lang="en-JP" i="1">
                            <a:latin typeface="Cambria Math" panose="02040503050406030204" pitchFamily="18" charset="0"/>
                          </a:rPr>
                        </m:ctrlPr>
                      </m:sSubPr>
                      <m:e>
                        <m:r>
                          <a:rPr lang="en-US" i="1">
                            <a:latin typeface="Cambria Math" panose="02040503050406030204" pitchFamily="18" charset="0"/>
                          </a:rPr>
                          <m:t>𝑣</m:t>
                        </m:r>
                      </m:e>
                      <m:sub>
                        <m:r>
                          <m:rPr>
                            <m:sty m:val="p"/>
                          </m:rPr>
                          <a:rPr lang="en-US">
                            <a:latin typeface="Cambria Math" panose="02040503050406030204" pitchFamily="18" charset="0"/>
                          </a:rPr>
                          <m:t>max</m:t>
                        </m:r>
                      </m:sub>
                    </m:sSub>
                    <m:r>
                      <a:rPr lang="en-US" i="1">
                        <a:latin typeface="Cambria Math" panose="02040503050406030204" pitchFamily="18" charset="0"/>
                      </a:rPr>
                      <m:t> </m:t>
                    </m:r>
                    <m:r>
                      <a:rPr lang="en-US">
                        <a:latin typeface="Cambria Math" panose="02040503050406030204" pitchFamily="18" charset="0"/>
                      </a:rPr>
                      <m:t>,</m:t>
                    </m:r>
                    <m:sSub>
                      <m:sSubPr>
                        <m:ctrlPr>
                          <a:rPr lang="en-JP" i="1">
                            <a:latin typeface="Cambria Math" panose="02040503050406030204" pitchFamily="18" charset="0"/>
                          </a:rPr>
                        </m:ctrlPr>
                      </m:sSubPr>
                      <m:e>
                        <m:r>
                          <a:rPr lang="en-US" i="1">
                            <a:latin typeface="Cambria Math" panose="02040503050406030204" pitchFamily="18" charset="0"/>
                          </a:rPr>
                          <m:t>𝑣</m:t>
                        </m:r>
                      </m:e>
                      <m:sub>
                        <m:r>
                          <m:rPr>
                            <m:sty m:val="p"/>
                          </m:rPr>
                          <a:rPr lang="en-US">
                            <a:latin typeface="Cambria Math" panose="02040503050406030204" pitchFamily="18" charset="0"/>
                          </a:rPr>
                          <m:t>m</m:t>
                        </m:r>
                        <m:r>
                          <a:rPr lang="en-US" i="1">
                            <a:latin typeface="Cambria Math" panose="02040503050406030204" pitchFamily="18" charset="0"/>
                          </a:rPr>
                          <m:t>𝑖𝑛</m:t>
                        </m:r>
                      </m:sub>
                    </m:sSub>
                    <m:r>
                      <a:rPr lang="en-US" i="1">
                        <a:latin typeface="Cambria Math" panose="02040503050406030204" pitchFamily="18" charset="0"/>
                      </a:rPr>
                      <m:t> </m:t>
                    </m:r>
                  </m:oMath>
                </a14:m>
                <a:endParaRPr lang="en-JP" dirty="0"/>
              </a:p>
              <a:p>
                <a:pPr lvl="1"/>
                <a:r>
                  <a:rPr lang="en-US" dirty="0"/>
                  <a:t>Earthquake origin time: </a:t>
                </a:r>
                <a14:m>
                  <m:oMath xmlns:m="http://schemas.openxmlformats.org/officeDocument/2006/math">
                    <m:sSub>
                      <m:sSubPr>
                        <m:ctrlPr>
                          <a:rPr lang="en-JP" i="1">
                            <a:latin typeface="Cambria Math" panose="02040503050406030204" pitchFamily="18" charset="0"/>
                          </a:rPr>
                        </m:ctrlPr>
                      </m:sSubPr>
                      <m:e>
                        <m:r>
                          <a:rPr lang="en-US" i="1">
                            <a:latin typeface="Cambria Math" panose="02040503050406030204" pitchFamily="18" charset="0"/>
                          </a:rPr>
                          <m:t>𝑡</m:t>
                        </m:r>
                      </m:e>
                      <m:sub>
                        <m:r>
                          <a:rPr lang="en-US" i="1">
                            <a:latin typeface="Cambria Math" panose="02040503050406030204" pitchFamily="18" charset="0"/>
                          </a:rPr>
                          <m:t>𝑒</m:t>
                        </m:r>
                      </m:sub>
                    </m:sSub>
                  </m:oMath>
                </a14:m>
                <a:r>
                  <a:rPr lang="en-US" dirty="0"/>
                  <a:t> </a:t>
                </a:r>
                <a:endParaRPr lang="en-JP" dirty="0"/>
              </a:p>
              <a:p>
                <a:pPr lvl="1"/>
                <a:r>
                  <a:rPr lang="en-US" dirty="0"/>
                  <a:t>Nucleation phase arrival time: </a:t>
                </a:r>
                <a14:m>
                  <m:oMath xmlns:m="http://schemas.openxmlformats.org/officeDocument/2006/math">
                    <m:sSub>
                      <m:sSubPr>
                        <m:ctrlPr>
                          <a:rPr lang="en-JP" i="1">
                            <a:latin typeface="Cambria Math" panose="02040503050406030204" pitchFamily="18" charset="0"/>
                          </a:rPr>
                        </m:ctrlPr>
                      </m:sSubPr>
                      <m:e>
                        <m:r>
                          <a:rPr lang="en-US" i="1">
                            <a:latin typeface="Cambria Math" panose="02040503050406030204" pitchFamily="18" charset="0"/>
                          </a:rPr>
                          <m:t>𝑡</m:t>
                        </m:r>
                      </m:e>
                      <m:sub>
                        <m:r>
                          <a:rPr lang="en-US" i="1">
                            <a:latin typeface="Cambria Math" panose="02040503050406030204" pitchFamily="18" charset="0"/>
                          </a:rPr>
                          <m:t>𝑛</m:t>
                        </m:r>
                      </m:sub>
                    </m:sSub>
                  </m:oMath>
                </a14:m>
                <a:r>
                  <a:rPr lang="en-US" dirty="0"/>
                  <a:t> </a:t>
                </a:r>
              </a:p>
              <a:p>
                <a:pPr lvl="1"/>
                <a:endParaRPr lang="en-JP" dirty="0"/>
              </a:p>
              <a:p>
                <a:pPr marL="457200" lvl="1" indent="0">
                  <a:buNone/>
                </a:pPr>
                <a14:m>
                  <m:oMathPara xmlns:m="http://schemas.openxmlformats.org/officeDocument/2006/math">
                    <m:oMathParaPr>
                      <m:jc m:val="centerGroup"/>
                    </m:oMathParaPr>
                    <m:oMath xmlns:m="http://schemas.openxmlformats.org/officeDocument/2006/math">
                      <m:f>
                        <m:fPr>
                          <m:ctrlPr>
                            <a:rPr lang="en-JP" i="1">
                              <a:latin typeface="Cambria Math" panose="02040503050406030204" pitchFamily="18" charset="0"/>
                            </a:rPr>
                          </m:ctrlPr>
                        </m:fPr>
                        <m:num>
                          <m:r>
                            <a:rPr lang="en-US" i="1">
                              <a:latin typeface="Cambria Math" panose="02040503050406030204" pitchFamily="18" charset="0"/>
                            </a:rPr>
                            <m:t>𝑑</m:t>
                          </m:r>
                        </m:num>
                        <m:den>
                          <m:sSub>
                            <m:sSubPr>
                              <m:ctrlPr>
                                <a:rPr lang="en-JP" i="1">
                                  <a:latin typeface="Cambria Math" panose="02040503050406030204" pitchFamily="18" charset="0"/>
                                </a:rPr>
                              </m:ctrlPr>
                            </m:sSubPr>
                            <m:e>
                              <m:r>
                                <a:rPr lang="en-US" i="1">
                                  <a:latin typeface="Cambria Math" panose="02040503050406030204" pitchFamily="18" charset="0"/>
                                </a:rPr>
                                <m:t>𝑣</m:t>
                              </m:r>
                            </m:e>
                            <m:sub>
                              <m:r>
                                <m:rPr>
                                  <m:sty m:val="p"/>
                                </m:rPr>
                                <a:rPr lang="en-US">
                                  <a:latin typeface="Cambria Math" panose="02040503050406030204" pitchFamily="18" charset="0"/>
                                </a:rPr>
                                <m:t>max</m:t>
                              </m:r>
                            </m:sub>
                          </m:sSub>
                        </m:den>
                      </m:f>
                      <m:r>
                        <a:rPr lang="en-US">
                          <a:latin typeface="Cambria Math" panose="02040503050406030204" pitchFamily="18" charset="0"/>
                        </a:rPr>
                        <m:t>≤</m:t>
                      </m:r>
                      <m:sSub>
                        <m:sSubPr>
                          <m:ctrlPr>
                            <a:rPr lang="en-JP" i="1">
                              <a:latin typeface="Cambria Math" panose="02040503050406030204" pitchFamily="18" charset="0"/>
                            </a:rPr>
                          </m:ctrlPr>
                        </m:sSubPr>
                        <m:e>
                          <m:r>
                            <a:rPr lang="en-US" i="1">
                              <a:latin typeface="Cambria Math" panose="02040503050406030204" pitchFamily="18" charset="0"/>
                            </a:rPr>
                            <m:t>𝑡</m:t>
                          </m:r>
                        </m:e>
                        <m:sub>
                          <m:r>
                            <a:rPr lang="en-US" i="1">
                              <a:latin typeface="Cambria Math" panose="02040503050406030204" pitchFamily="18" charset="0"/>
                            </a:rPr>
                            <m:t>𝑛</m:t>
                          </m:r>
                        </m:sub>
                      </m:sSub>
                      <m:r>
                        <a:rPr lang="en-US" i="1">
                          <a:latin typeface="Cambria Math" panose="02040503050406030204" pitchFamily="18" charset="0"/>
                        </a:rPr>
                        <m:t>−</m:t>
                      </m:r>
                      <m:sSub>
                        <m:sSubPr>
                          <m:ctrlPr>
                            <a:rPr lang="en-JP" i="1">
                              <a:latin typeface="Cambria Math" panose="02040503050406030204" pitchFamily="18" charset="0"/>
                            </a:rPr>
                          </m:ctrlPr>
                        </m:sSubPr>
                        <m:e>
                          <m:r>
                            <a:rPr lang="en-US" i="1">
                              <a:latin typeface="Cambria Math" panose="02040503050406030204" pitchFamily="18" charset="0"/>
                            </a:rPr>
                            <m:t>𝑡</m:t>
                          </m:r>
                        </m:e>
                        <m:sub>
                          <m:r>
                            <a:rPr lang="en-US" i="1">
                              <a:latin typeface="Cambria Math" panose="02040503050406030204" pitchFamily="18" charset="0"/>
                            </a:rPr>
                            <m:t>𝑒</m:t>
                          </m:r>
                        </m:sub>
                      </m:sSub>
                      <m:r>
                        <a:rPr lang="en-US">
                          <a:latin typeface="Cambria Math" panose="02040503050406030204" pitchFamily="18" charset="0"/>
                        </a:rPr>
                        <m:t>≤</m:t>
                      </m:r>
                      <m:f>
                        <m:fPr>
                          <m:ctrlPr>
                            <a:rPr lang="en-JP" i="1">
                              <a:latin typeface="Cambria Math" panose="02040503050406030204" pitchFamily="18" charset="0"/>
                            </a:rPr>
                          </m:ctrlPr>
                        </m:fPr>
                        <m:num>
                          <m:r>
                            <a:rPr lang="en-US" i="1">
                              <a:latin typeface="Cambria Math" panose="02040503050406030204" pitchFamily="18" charset="0"/>
                            </a:rPr>
                            <m:t>𝑑</m:t>
                          </m:r>
                        </m:num>
                        <m:den>
                          <m:sSub>
                            <m:sSubPr>
                              <m:ctrlPr>
                                <a:rPr lang="en-JP" i="1">
                                  <a:latin typeface="Cambria Math" panose="02040503050406030204" pitchFamily="18" charset="0"/>
                                </a:rPr>
                              </m:ctrlPr>
                            </m:sSubPr>
                            <m:e>
                              <m:r>
                                <a:rPr lang="en-US" i="1">
                                  <a:latin typeface="Cambria Math" panose="02040503050406030204" pitchFamily="18" charset="0"/>
                                </a:rPr>
                                <m:t>𝑣</m:t>
                              </m:r>
                            </m:e>
                            <m:sub>
                              <m:sSub>
                                <m:sSubPr>
                                  <m:ctrlPr>
                                    <a:rPr lang="en-JP" i="1">
                                      <a:latin typeface="Cambria Math" panose="02040503050406030204" pitchFamily="18" charset="0"/>
                                    </a:rPr>
                                  </m:ctrlPr>
                                </m:sSubPr>
                                <m:e>
                                  <m:r>
                                    <a:rPr lang="en-US" i="1">
                                      <a:latin typeface="Cambria Math" panose="02040503050406030204" pitchFamily="18" charset="0"/>
                                    </a:rPr>
                                    <m:t>𝑚</m:t>
                                  </m:r>
                                </m:e>
                                <m:sub>
                                  <m:r>
                                    <a:rPr lang="en-US" i="1">
                                      <a:latin typeface="Cambria Math" panose="02040503050406030204" pitchFamily="18" charset="0"/>
                                    </a:rPr>
                                    <m:t>𝑖</m:t>
                                  </m:r>
                                </m:sub>
                              </m:sSub>
                              <m:r>
                                <a:rPr lang="en-US" i="1">
                                  <a:latin typeface="Cambria Math" panose="02040503050406030204" pitchFamily="18" charset="0"/>
                                </a:rPr>
                                <m:t>𝑛</m:t>
                              </m:r>
                            </m:sub>
                          </m:sSub>
                        </m:den>
                      </m:f>
                    </m:oMath>
                  </m:oMathPara>
                </a14:m>
                <a:endParaRPr lang="en-JP" dirty="0"/>
              </a:p>
              <a:p>
                <a:pPr marL="0" indent="0">
                  <a:buNone/>
                </a:pPr>
                <a:endParaRPr lang="en-JP" dirty="0"/>
              </a:p>
            </p:txBody>
          </p:sp>
        </mc:Choice>
        <mc:Fallback xmlns="">
          <p:sp>
            <p:nvSpPr>
              <p:cNvPr id="3" name="Content Placeholder 2">
                <a:extLst>
                  <a:ext uri="{FF2B5EF4-FFF2-40B4-BE49-F238E27FC236}">
                    <a16:creationId xmlns:a16="http://schemas.microsoft.com/office/drawing/2014/main" id="{A3D55116-C9E1-8345-8205-BCCF3E97FEC1}"/>
                  </a:ext>
                </a:extLst>
              </p:cNvPr>
              <p:cNvSpPr>
                <a:spLocks noGrp="1" noRot="1" noChangeAspect="1" noMove="1" noResize="1" noEditPoints="1" noAdjustHandles="1" noChangeArrowheads="1" noChangeShapeType="1" noTextEdit="1"/>
              </p:cNvSpPr>
              <p:nvPr>
                <p:ph idx="1"/>
              </p:nvPr>
            </p:nvSpPr>
            <p:spPr>
              <a:xfrm>
                <a:off x="311727" y="1267690"/>
                <a:ext cx="8520546" cy="5192583"/>
              </a:xfrm>
              <a:blipFill>
                <a:blip r:embed="rId3"/>
                <a:stretch>
                  <a:fillRect l="-1192" t="-1220" r="-1192"/>
                </a:stretch>
              </a:blipFill>
            </p:spPr>
            <p:txBody>
              <a:bodyPr/>
              <a:lstStyle/>
              <a:p>
                <a:r>
                  <a:rPr lang="en-JP">
                    <a:noFill/>
                  </a:rPr>
                  <a:t> </a:t>
                </a:r>
              </a:p>
            </p:txBody>
          </p:sp>
        </mc:Fallback>
      </mc:AlternateContent>
      <p:sp>
        <p:nvSpPr>
          <p:cNvPr id="4" name="Slide Number Placeholder 3">
            <a:extLst>
              <a:ext uri="{FF2B5EF4-FFF2-40B4-BE49-F238E27FC236}">
                <a16:creationId xmlns:a16="http://schemas.microsoft.com/office/drawing/2014/main" id="{6AE8A2F1-9B25-B743-B627-6A0EF425E6BF}"/>
              </a:ext>
            </a:extLst>
          </p:cNvPr>
          <p:cNvSpPr>
            <a:spLocks noGrp="1"/>
          </p:cNvSpPr>
          <p:nvPr>
            <p:ph type="sldNum" sz="quarter" idx="12"/>
          </p:nvPr>
        </p:nvSpPr>
        <p:spPr/>
        <p:txBody>
          <a:bodyPr/>
          <a:lstStyle/>
          <a:p>
            <a:fld id="{1496A917-549B-0E4E-84B0-9841174236B4}" type="slidenum">
              <a:rPr lang="en-JP" smtClean="0"/>
              <a:t>10</a:t>
            </a:fld>
            <a:endParaRPr lang="en-JP" dirty="0"/>
          </a:p>
        </p:txBody>
      </p:sp>
      <p:pic>
        <p:nvPicPr>
          <p:cNvPr id="5" name="Picture 4" descr="A close up of a logo&#10;&#10;Description automatically generated">
            <a:extLst>
              <a:ext uri="{FF2B5EF4-FFF2-40B4-BE49-F238E27FC236}">
                <a16:creationId xmlns:a16="http://schemas.microsoft.com/office/drawing/2014/main" id="{E638E5E5-933A-AE45-A622-BA99DCB4A12C}"/>
              </a:ext>
            </a:extLst>
          </p:cNvPr>
          <p:cNvPicPr/>
          <p:nvPr/>
        </p:nvPicPr>
        <p:blipFill>
          <a:blip r:embed="rId4">
            <a:extLst>
              <a:ext uri="{28A0092B-C50C-407E-A947-70E740481C1C}">
                <a14:useLocalDpi xmlns:a14="http://schemas.microsoft.com/office/drawing/2010/main" val="0"/>
              </a:ext>
            </a:extLst>
          </a:blip>
          <a:stretch>
            <a:fillRect/>
          </a:stretch>
        </p:blipFill>
        <p:spPr>
          <a:xfrm>
            <a:off x="1708150" y="5628323"/>
            <a:ext cx="5727700" cy="910590"/>
          </a:xfrm>
          <a:prstGeom prst="rect">
            <a:avLst/>
          </a:prstGeom>
        </p:spPr>
      </p:pic>
      <p:sp>
        <p:nvSpPr>
          <p:cNvPr id="6" name="TextBox 5">
            <a:extLst>
              <a:ext uri="{FF2B5EF4-FFF2-40B4-BE49-F238E27FC236}">
                <a16:creationId xmlns:a16="http://schemas.microsoft.com/office/drawing/2014/main" id="{CB8B8FD7-1FCA-FE4C-94E6-6A6F20EAD9FC}"/>
              </a:ext>
            </a:extLst>
          </p:cNvPr>
          <p:cNvSpPr txBox="1"/>
          <p:nvPr/>
        </p:nvSpPr>
        <p:spPr>
          <a:xfrm>
            <a:off x="5767467" y="5291072"/>
            <a:ext cx="1559005" cy="307777"/>
          </a:xfrm>
          <a:prstGeom prst="rect">
            <a:avLst/>
          </a:prstGeom>
          <a:noFill/>
        </p:spPr>
        <p:txBody>
          <a:bodyPr wrap="square" rtlCol="0">
            <a:spAutoFit/>
          </a:bodyPr>
          <a:lstStyle/>
          <a:p>
            <a:pPr algn="ctr"/>
            <a:r>
              <a:rPr lang="en-US" sz="1400" dirty="0">
                <a:solidFill>
                  <a:srgbClr val="FF7571"/>
                </a:solidFill>
              </a:rPr>
              <a:t>possible period</a:t>
            </a:r>
            <a:endParaRPr lang="en-JP" sz="1400" dirty="0">
              <a:solidFill>
                <a:srgbClr val="FF7571"/>
              </a:solidFill>
            </a:endParaRPr>
          </a:p>
        </p:txBody>
      </p:sp>
      <p:sp>
        <p:nvSpPr>
          <p:cNvPr id="8" name="TextBox 7">
            <a:extLst>
              <a:ext uri="{FF2B5EF4-FFF2-40B4-BE49-F238E27FC236}">
                <a16:creationId xmlns:a16="http://schemas.microsoft.com/office/drawing/2014/main" id="{841FF8EA-2F64-164D-91C0-CF272DC4E0A5}"/>
              </a:ext>
            </a:extLst>
          </p:cNvPr>
          <p:cNvSpPr txBox="1"/>
          <p:nvPr/>
        </p:nvSpPr>
        <p:spPr>
          <a:xfrm>
            <a:off x="1119063" y="5291072"/>
            <a:ext cx="1178173" cy="307777"/>
          </a:xfrm>
          <a:prstGeom prst="rect">
            <a:avLst/>
          </a:prstGeom>
          <a:noFill/>
        </p:spPr>
        <p:txBody>
          <a:bodyPr wrap="square" rtlCol="0">
            <a:spAutoFit/>
          </a:bodyPr>
          <a:lstStyle/>
          <a:p>
            <a:pPr algn="ctr"/>
            <a:r>
              <a:rPr lang="en-US" sz="1400" dirty="0">
                <a:solidFill>
                  <a:srgbClr val="6B6BD0"/>
                </a:solidFill>
              </a:rPr>
              <a:t>Origin time</a:t>
            </a:r>
            <a:endParaRPr lang="en-JP" sz="1400" dirty="0">
              <a:solidFill>
                <a:srgbClr val="6B6BD0"/>
              </a:solidFill>
            </a:endParaRPr>
          </a:p>
        </p:txBody>
      </p:sp>
    </p:spTree>
    <p:extLst>
      <p:ext uri="{BB962C8B-B14F-4D97-AF65-F5344CB8AC3E}">
        <p14:creationId xmlns:p14="http://schemas.microsoft.com/office/powerpoint/2010/main" val="20942729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6CBF69-0925-EC4F-BF85-1E734A8F5219}"/>
              </a:ext>
            </a:extLst>
          </p:cNvPr>
          <p:cNvSpPr>
            <a:spLocks noGrp="1"/>
          </p:cNvSpPr>
          <p:nvPr>
            <p:ph type="title"/>
          </p:nvPr>
        </p:nvSpPr>
        <p:spPr/>
        <p:txBody>
          <a:bodyPr/>
          <a:lstStyle/>
          <a:p>
            <a:r>
              <a:rPr lang="en-US" dirty="0"/>
              <a:t>Dataset Generation</a:t>
            </a:r>
            <a:r>
              <a:rPr lang="en-JP" dirty="0"/>
              <a:t>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3D55116-C9E1-8345-8205-BCCF3E97FEC1}"/>
                  </a:ext>
                </a:extLst>
              </p:cNvPr>
              <p:cNvSpPr>
                <a:spLocks noGrp="1"/>
              </p:cNvSpPr>
              <p:nvPr>
                <p:ph idx="1"/>
              </p:nvPr>
            </p:nvSpPr>
            <p:spPr>
              <a:xfrm>
                <a:off x="311727" y="1267690"/>
                <a:ext cx="8520546" cy="5192583"/>
              </a:xfrm>
            </p:spPr>
            <p:txBody>
              <a:bodyPr>
                <a:normAutofit/>
              </a:bodyPr>
              <a:lstStyle/>
              <a:p>
                <a:r>
                  <a:rPr lang="en-US" dirty="0"/>
                  <a:t>Method based on acceleration value</a:t>
                </a:r>
                <a:r>
                  <a:rPr lang="en-JP" dirty="0"/>
                  <a:t> </a:t>
                </a:r>
              </a:p>
              <a:p>
                <a:pPr marL="0" indent="0">
                  <a:buNone/>
                </a:pPr>
                <a:r>
                  <a:rPr lang="en-US" dirty="0"/>
                  <a:t>Step 2. Extract nucleation phase from waveforms</a:t>
                </a:r>
                <a:endParaRPr lang="en-JP" dirty="0"/>
              </a:p>
              <a:p>
                <a:pPr marL="457200" lvl="1" indent="0">
                  <a:buNone/>
                </a:pPr>
                <a:r>
                  <a:rPr lang="en-US" dirty="0"/>
                  <a:t>O</a:t>
                </a:r>
                <a:r>
                  <a:rPr lang="en-JP" dirty="0"/>
                  <a:t>riginal input: </a:t>
                </a:r>
                <a14:m>
                  <m:oMath xmlns:m="http://schemas.openxmlformats.org/officeDocument/2006/math">
                    <m:sSub>
                      <m:sSubPr>
                        <m:ctrlPr>
                          <a:rPr lang="en-JP"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𝑈</m:t>
                        </m:r>
                      </m:sub>
                    </m:sSub>
                    <m:r>
                      <a:rPr lang="en-US" i="1">
                        <a:latin typeface="Cambria Math" panose="02040503050406030204" pitchFamily="18" charset="0"/>
                      </a:rPr>
                      <m:t>,</m:t>
                    </m:r>
                    <m:sSub>
                      <m:sSubPr>
                        <m:ctrlPr>
                          <a:rPr lang="en-JP"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𝑁</m:t>
                        </m:r>
                      </m:sub>
                    </m:sSub>
                  </m:oMath>
                </a14:m>
                <a:r>
                  <a:rPr lang="en-US" dirty="0"/>
                  <a:t>, </a:t>
                </a:r>
                <a14:m>
                  <m:oMath xmlns:m="http://schemas.openxmlformats.org/officeDocument/2006/math">
                    <m:sSub>
                      <m:sSubPr>
                        <m:ctrlPr>
                          <a:rPr lang="en-JP"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𝐸</m:t>
                        </m:r>
                      </m:sub>
                    </m:sSub>
                  </m:oMath>
                </a14:m>
                <a:endParaRPr lang="en-US" dirty="0"/>
              </a:p>
              <a:p>
                <a:pPr marL="457200" lvl="1" indent="0">
                  <a:buNone/>
                </a:pPr>
                <a:r>
                  <a:rPr lang="en-JP" dirty="0"/>
                  <a:t>Normalization: </a:t>
                </a:r>
                <a14:m>
                  <m:oMath xmlns:m="http://schemas.openxmlformats.org/officeDocument/2006/math">
                    <m:sSub>
                      <m:sSubPr>
                        <m:ctrlPr>
                          <a:rPr lang="en-JP"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𝑈</m:t>
                        </m:r>
                      </m:sub>
                    </m:sSub>
                    <m:r>
                      <a:rPr lang="en-US" i="1">
                        <a:latin typeface="Cambria Math" panose="02040503050406030204" pitchFamily="18" charset="0"/>
                      </a:rPr>
                      <m:t>,</m:t>
                    </m:r>
                    <m:sSub>
                      <m:sSubPr>
                        <m:ctrlPr>
                          <a:rPr lang="en-JP"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𝑁</m:t>
                        </m:r>
                      </m:sub>
                    </m:sSub>
                  </m:oMath>
                </a14:m>
                <a:r>
                  <a:rPr lang="en-JP" dirty="0"/>
                  <a:t>, </a:t>
                </a:r>
                <a14:m>
                  <m:oMath xmlns:m="http://schemas.openxmlformats.org/officeDocument/2006/math">
                    <m:sSub>
                      <m:sSubPr>
                        <m:ctrlPr>
                          <a:rPr lang="en-JP"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𝐸</m:t>
                        </m:r>
                      </m:sub>
                    </m:sSub>
                  </m:oMath>
                </a14:m>
                <a:endParaRPr lang="en-JP" dirty="0"/>
              </a:p>
              <a:p>
                <a:pPr marL="457200" lvl="1" indent="0">
                  <a:buNone/>
                </a:pPr>
                <a:r>
                  <a:rPr lang="en-US" dirty="0"/>
                  <a:t>Acceleration value: </a:t>
                </a:r>
                <a14:m>
                  <m:oMath xmlns:m="http://schemas.openxmlformats.org/officeDocument/2006/math">
                    <m:sSub>
                      <m:sSubPr>
                        <m:ctrlPr>
                          <a:rPr lang="en-JP"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𝑈</m:t>
                        </m:r>
                      </m:sub>
                    </m:sSub>
                  </m:oMath>
                </a14:m>
                <a:r>
                  <a:rPr lang="en-JP" dirty="0"/>
                  <a:t>, </a:t>
                </a:r>
                <a14:m>
                  <m:oMath xmlns:m="http://schemas.openxmlformats.org/officeDocument/2006/math">
                    <m:sSub>
                      <m:sSubPr>
                        <m:ctrlPr>
                          <a:rPr lang="en-JP"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𝑁</m:t>
                        </m:r>
                      </m:sub>
                    </m:sSub>
                  </m:oMath>
                </a14:m>
                <a:r>
                  <a:rPr lang="en-JP" dirty="0"/>
                  <a:t>, </a:t>
                </a:r>
                <a14:m>
                  <m:oMath xmlns:m="http://schemas.openxmlformats.org/officeDocument/2006/math">
                    <m:sSub>
                      <m:sSubPr>
                        <m:ctrlPr>
                          <a:rPr lang="en-JP"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𝐸</m:t>
                        </m:r>
                      </m:sub>
                    </m:sSub>
                  </m:oMath>
                </a14:m>
                <a:endParaRPr lang="en-JP" sz="2000" dirty="0"/>
              </a:p>
              <a:p>
                <a:pPr marL="457200" lvl="1" indent="0">
                  <a:buNone/>
                </a:pPr>
                <a:endParaRPr lang="en-JP" sz="2000" dirty="0"/>
              </a:p>
              <a:p>
                <a:pPr marL="457200" lvl="1" indent="0">
                  <a:buNone/>
                </a:pPr>
                <a:r>
                  <a:rPr lang="en-JP" dirty="0"/>
                  <a:t>Noise fliter: Discard waveforms which contain values large than 0.3 in the first 0.5 second of </a:t>
                </a:r>
                <a14:m>
                  <m:oMath xmlns:m="http://schemas.openxmlformats.org/officeDocument/2006/math">
                    <m:sSub>
                      <m:sSubPr>
                        <m:ctrlPr>
                          <a:rPr lang="en-JP"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𝑈</m:t>
                        </m:r>
                      </m:sub>
                    </m:sSub>
                    <m:r>
                      <a:rPr lang="en-US" i="1">
                        <a:latin typeface="Cambria Math" panose="02040503050406030204" pitchFamily="18" charset="0"/>
                      </a:rPr>
                      <m:t>,</m:t>
                    </m:r>
                    <m:sSub>
                      <m:sSubPr>
                        <m:ctrlPr>
                          <a:rPr lang="en-JP"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𝑁</m:t>
                        </m:r>
                      </m:sub>
                    </m:sSub>
                  </m:oMath>
                </a14:m>
                <a:r>
                  <a:rPr lang="en-JP" dirty="0"/>
                  <a:t>, </a:t>
                </a:r>
                <a14:m>
                  <m:oMath xmlns:m="http://schemas.openxmlformats.org/officeDocument/2006/math">
                    <m:sSub>
                      <m:sSubPr>
                        <m:ctrlPr>
                          <a:rPr lang="en-JP"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𝐸</m:t>
                        </m:r>
                      </m:sub>
                    </m:sSub>
                  </m:oMath>
                </a14:m>
                <a:r>
                  <a:rPr lang="en-JP" dirty="0"/>
                  <a:t>.</a:t>
                </a:r>
              </a:p>
              <a:p>
                <a:pPr marL="0" indent="0">
                  <a:buNone/>
                </a:pPr>
                <a:endParaRPr lang="en-JP" dirty="0"/>
              </a:p>
            </p:txBody>
          </p:sp>
        </mc:Choice>
        <mc:Fallback xmlns="">
          <p:sp>
            <p:nvSpPr>
              <p:cNvPr id="3" name="Content Placeholder 2">
                <a:extLst>
                  <a:ext uri="{FF2B5EF4-FFF2-40B4-BE49-F238E27FC236}">
                    <a16:creationId xmlns:a16="http://schemas.microsoft.com/office/drawing/2014/main" id="{A3D55116-C9E1-8345-8205-BCCF3E97FEC1}"/>
                  </a:ext>
                </a:extLst>
              </p:cNvPr>
              <p:cNvSpPr>
                <a:spLocks noGrp="1" noRot="1" noChangeAspect="1" noMove="1" noResize="1" noEditPoints="1" noAdjustHandles="1" noChangeArrowheads="1" noChangeShapeType="1" noTextEdit="1"/>
              </p:cNvSpPr>
              <p:nvPr>
                <p:ph idx="1"/>
              </p:nvPr>
            </p:nvSpPr>
            <p:spPr>
              <a:xfrm>
                <a:off x="311727" y="1267690"/>
                <a:ext cx="8520546" cy="5192583"/>
              </a:xfrm>
              <a:blipFill>
                <a:blip r:embed="rId2"/>
                <a:stretch>
                  <a:fillRect l="-1192" t="-1220"/>
                </a:stretch>
              </a:blipFill>
            </p:spPr>
            <p:txBody>
              <a:bodyPr/>
              <a:lstStyle/>
              <a:p>
                <a:r>
                  <a:rPr lang="en-JP">
                    <a:noFill/>
                  </a:rPr>
                  <a:t> </a:t>
                </a:r>
              </a:p>
            </p:txBody>
          </p:sp>
        </mc:Fallback>
      </mc:AlternateContent>
      <p:sp>
        <p:nvSpPr>
          <p:cNvPr id="4" name="Slide Number Placeholder 3">
            <a:extLst>
              <a:ext uri="{FF2B5EF4-FFF2-40B4-BE49-F238E27FC236}">
                <a16:creationId xmlns:a16="http://schemas.microsoft.com/office/drawing/2014/main" id="{6AE8A2F1-9B25-B743-B627-6A0EF425E6BF}"/>
              </a:ext>
            </a:extLst>
          </p:cNvPr>
          <p:cNvSpPr>
            <a:spLocks noGrp="1"/>
          </p:cNvSpPr>
          <p:nvPr>
            <p:ph type="sldNum" sz="quarter" idx="12"/>
          </p:nvPr>
        </p:nvSpPr>
        <p:spPr/>
        <p:txBody>
          <a:bodyPr/>
          <a:lstStyle/>
          <a:p>
            <a:fld id="{1496A917-549B-0E4E-84B0-9841174236B4}" type="slidenum">
              <a:rPr lang="en-JP" smtClean="0"/>
              <a:t>11</a:t>
            </a:fld>
            <a:endParaRPr lang="en-JP" dirty="0"/>
          </a:p>
        </p:txBody>
      </p:sp>
    </p:spTree>
    <p:extLst>
      <p:ext uri="{BB962C8B-B14F-4D97-AF65-F5344CB8AC3E}">
        <p14:creationId xmlns:p14="http://schemas.microsoft.com/office/powerpoint/2010/main" val="18026174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1C9E38-BE94-3C4B-B91C-10B317A3C106}"/>
              </a:ext>
            </a:extLst>
          </p:cNvPr>
          <p:cNvSpPr>
            <a:spLocks noGrp="1"/>
          </p:cNvSpPr>
          <p:nvPr>
            <p:ph type="title"/>
          </p:nvPr>
        </p:nvSpPr>
        <p:spPr/>
        <p:txBody>
          <a:bodyPr/>
          <a:lstStyle/>
          <a:p>
            <a:r>
              <a:rPr lang="en-US" dirty="0"/>
              <a:t>Dataset Generation</a:t>
            </a:r>
            <a:r>
              <a:rPr lang="en-JP" dirty="0"/>
              <a:t>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3439D1B-59E8-044C-A439-310F0E6718A4}"/>
                  </a:ext>
                </a:extLst>
              </p:cNvPr>
              <p:cNvSpPr>
                <a:spLocks noGrp="1"/>
              </p:cNvSpPr>
              <p:nvPr>
                <p:ph idx="1"/>
              </p:nvPr>
            </p:nvSpPr>
            <p:spPr/>
            <p:txBody>
              <a:bodyPr/>
              <a:lstStyle/>
              <a:p>
                <a:r>
                  <a:rPr lang="en-US" dirty="0"/>
                  <a:t>Method based on acceleration value</a:t>
                </a:r>
                <a:r>
                  <a:rPr lang="en-JP" dirty="0"/>
                  <a:t> </a:t>
                </a:r>
              </a:p>
              <a:p>
                <a:pPr marL="0" indent="0">
                  <a:buNone/>
                </a:pPr>
                <a:r>
                  <a:rPr lang="en-US" dirty="0"/>
                  <a:t>Step 2. Extract nucleation phase from waveforms</a:t>
                </a:r>
              </a:p>
              <a:p>
                <a:pPr marL="457200" lvl="1" indent="0">
                  <a:buNone/>
                </a:pPr>
                <a:r>
                  <a:rPr lang="en-US" dirty="0"/>
                  <a:t>O</a:t>
                </a:r>
                <a:r>
                  <a:rPr lang="en-JP" dirty="0"/>
                  <a:t>riginal input: </a:t>
                </a:r>
                <a14:m>
                  <m:oMath xmlns:m="http://schemas.openxmlformats.org/officeDocument/2006/math">
                    <m:sSub>
                      <m:sSubPr>
                        <m:ctrlPr>
                          <a:rPr lang="en-JP" i="1">
                            <a:latin typeface="Cambria Math" panose="02040503050406030204" pitchFamily="18" charset="0"/>
                          </a:rPr>
                        </m:ctrlPr>
                      </m:sSubPr>
                      <m:e>
                        <m:r>
                          <a:rPr lang="en-US" b="0" i="1" smtClean="0">
                            <a:latin typeface="Cambria Math" panose="02040503050406030204" pitchFamily="18" charset="0"/>
                          </a:rPr>
                          <m:t>𝑣</m:t>
                        </m:r>
                      </m:e>
                      <m:sub>
                        <m:r>
                          <a:rPr lang="en-US" i="1">
                            <a:latin typeface="Cambria Math" panose="02040503050406030204" pitchFamily="18" charset="0"/>
                          </a:rPr>
                          <m:t>𝑈</m:t>
                        </m:r>
                      </m:sub>
                    </m:sSub>
                    <m:r>
                      <a:rPr lang="en-US" b="0" i="1" smtClean="0">
                        <a:latin typeface="Cambria Math" panose="02040503050406030204" pitchFamily="18" charset="0"/>
                      </a:rPr>
                      <m:t>,</m:t>
                    </m:r>
                    <m:sSub>
                      <m:sSubPr>
                        <m:ctrlPr>
                          <a:rPr lang="en-JP"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𝑁</m:t>
                        </m:r>
                      </m:sub>
                    </m:sSub>
                  </m:oMath>
                </a14:m>
                <a:r>
                  <a:rPr lang="en-US" dirty="0"/>
                  <a:t>, </a:t>
                </a:r>
                <a14:m>
                  <m:oMath xmlns:m="http://schemas.openxmlformats.org/officeDocument/2006/math">
                    <m:sSub>
                      <m:sSubPr>
                        <m:ctrlPr>
                          <a:rPr lang="en-JP"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𝐸</m:t>
                        </m:r>
                      </m:sub>
                    </m:sSub>
                  </m:oMath>
                </a14:m>
                <a:endParaRPr lang="en-US" dirty="0"/>
              </a:p>
              <a:p>
                <a:pPr marL="457200" lvl="1" indent="0">
                  <a:buNone/>
                </a:pPr>
                <a:r>
                  <a:rPr lang="en-JP" dirty="0"/>
                  <a:t>Normalization: </a:t>
                </a:r>
                <a14:m>
                  <m:oMath xmlns:m="http://schemas.openxmlformats.org/officeDocument/2006/math">
                    <m:sSub>
                      <m:sSubPr>
                        <m:ctrlPr>
                          <a:rPr lang="en-JP" i="1">
                            <a:latin typeface="Cambria Math" panose="02040503050406030204" pitchFamily="18" charset="0"/>
                          </a:rPr>
                        </m:ctrlPr>
                      </m:sSubPr>
                      <m:e>
                        <m:r>
                          <a:rPr lang="en-US" b="0" i="1" smtClean="0">
                            <a:latin typeface="Cambria Math" panose="02040503050406030204" pitchFamily="18" charset="0"/>
                          </a:rPr>
                          <m:t>𝑛</m:t>
                        </m:r>
                      </m:e>
                      <m:sub>
                        <m:r>
                          <a:rPr lang="en-US" i="1">
                            <a:latin typeface="Cambria Math" panose="02040503050406030204" pitchFamily="18" charset="0"/>
                          </a:rPr>
                          <m:t>𝑈</m:t>
                        </m:r>
                      </m:sub>
                    </m:sSub>
                    <m:r>
                      <a:rPr lang="en-US" b="0" i="1" smtClean="0">
                        <a:latin typeface="Cambria Math" panose="02040503050406030204" pitchFamily="18" charset="0"/>
                      </a:rPr>
                      <m:t>,</m:t>
                    </m:r>
                    <m:sSub>
                      <m:sSubPr>
                        <m:ctrlPr>
                          <a:rPr lang="en-JP" i="1">
                            <a:latin typeface="Cambria Math" panose="02040503050406030204" pitchFamily="18" charset="0"/>
                          </a:rPr>
                        </m:ctrlPr>
                      </m:sSubPr>
                      <m:e>
                        <m:r>
                          <a:rPr lang="en-US" i="1">
                            <a:latin typeface="Cambria Math" panose="02040503050406030204" pitchFamily="18" charset="0"/>
                          </a:rPr>
                          <m:t>𝑛</m:t>
                        </m:r>
                      </m:e>
                      <m:sub>
                        <m:r>
                          <a:rPr lang="en-US" b="0" i="1" smtClean="0">
                            <a:latin typeface="Cambria Math" panose="02040503050406030204" pitchFamily="18" charset="0"/>
                          </a:rPr>
                          <m:t>𝑁</m:t>
                        </m:r>
                      </m:sub>
                    </m:sSub>
                  </m:oMath>
                </a14:m>
                <a:r>
                  <a:rPr lang="en-JP" dirty="0"/>
                  <a:t>, </a:t>
                </a:r>
                <a14:m>
                  <m:oMath xmlns:m="http://schemas.openxmlformats.org/officeDocument/2006/math">
                    <m:sSub>
                      <m:sSubPr>
                        <m:ctrlPr>
                          <a:rPr lang="en-JP" i="1">
                            <a:latin typeface="Cambria Math" panose="02040503050406030204" pitchFamily="18" charset="0"/>
                          </a:rPr>
                        </m:ctrlPr>
                      </m:sSubPr>
                      <m:e>
                        <m:r>
                          <a:rPr lang="en-US" i="1">
                            <a:latin typeface="Cambria Math" panose="02040503050406030204" pitchFamily="18" charset="0"/>
                          </a:rPr>
                          <m:t>𝑛</m:t>
                        </m:r>
                      </m:e>
                      <m:sub>
                        <m:r>
                          <a:rPr lang="en-US" b="0" i="1" smtClean="0">
                            <a:latin typeface="Cambria Math" panose="02040503050406030204" pitchFamily="18" charset="0"/>
                          </a:rPr>
                          <m:t>𝐸</m:t>
                        </m:r>
                      </m:sub>
                    </m:sSub>
                  </m:oMath>
                </a14:m>
                <a:endParaRPr lang="en-JP" dirty="0"/>
              </a:p>
              <a:p>
                <a:pPr marL="457200" lvl="1" indent="0">
                  <a:buNone/>
                </a:pPr>
                <a:r>
                  <a:rPr lang="en-US" dirty="0"/>
                  <a:t>Acceleration value: </a:t>
                </a:r>
                <a14:m>
                  <m:oMath xmlns:m="http://schemas.openxmlformats.org/officeDocument/2006/math">
                    <m:sSub>
                      <m:sSubPr>
                        <m:ctrlPr>
                          <a:rPr lang="en-JP" i="1">
                            <a:latin typeface="Cambria Math" panose="02040503050406030204" pitchFamily="18" charset="0"/>
                          </a:rPr>
                        </m:ctrlPr>
                      </m:sSubPr>
                      <m:e>
                        <m:r>
                          <a:rPr lang="en-US" b="0" i="1" smtClean="0">
                            <a:latin typeface="Cambria Math" panose="02040503050406030204" pitchFamily="18" charset="0"/>
                          </a:rPr>
                          <m:t>𝑎</m:t>
                        </m:r>
                      </m:e>
                      <m:sub>
                        <m:r>
                          <a:rPr lang="en-US" i="1">
                            <a:latin typeface="Cambria Math" panose="02040503050406030204" pitchFamily="18" charset="0"/>
                          </a:rPr>
                          <m:t>𝑈</m:t>
                        </m:r>
                      </m:sub>
                    </m:sSub>
                  </m:oMath>
                </a14:m>
                <a:r>
                  <a:rPr lang="en-JP" dirty="0"/>
                  <a:t>, </a:t>
                </a:r>
                <a14:m>
                  <m:oMath xmlns:m="http://schemas.openxmlformats.org/officeDocument/2006/math">
                    <m:sSub>
                      <m:sSubPr>
                        <m:ctrlPr>
                          <a:rPr lang="en-JP" i="1">
                            <a:latin typeface="Cambria Math" panose="02040503050406030204" pitchFamily="18" charset="0"/>
                          </a:rPr>
                        </m:ctrlPr>
                      </m:sSubPr>
                      <m:e>
                        <m:r>
                          <a:rPr lang="en-US" i="1">
                            <a:latin typeface="Cambria Math" panose="02040503050406030204" pitchFamily="18" charset="0"/>
                          </a:rPr>
                          <m:t>𝑎</m:t>
                        </m:r>
                      </m:e>
                      <m:sub>
                        <m:r>
                          <a:rPr lang="en-US" b="0" i="1" smtClean="0">
                            <a:latin typeface="Cambria Math" panose="02040503050406030204" pitchFamily="18" charset="0"/>
                          </a:rPr>
                          <m:t>𝑁</m:t>
                        </m:r>
                      </m:sub>
                    </m:sSub>
                  </m:oMath>
                </a14:m>
                <a:r>
                  <a:rPr lang="en-JP" dirty="0"/>
                  <a:t>, </a:t>
                </a:r>
                <a14:m>
                  <m:oMath xmlns:m="http://schemas.openxmlformats.org/officeDocument/2006/math">
                    <m:sSub>
                      <m:sSubPr>
                        <m:ctrlPr>
                          <a:rPr lang="en-JP" i="1">
                            <a:latin typeface="Cambria Math" panose="02040503050406030204" pitchFamily="18" charset="0"/>
                          </a:rPr>
                        </m:ctrlPr>
                      </m:sSubPr>
                      <m:e>
                        <m:r>
                          <a:rPr lang="en-US" i="1">
                            <a:latin typeface="Cambria Math" panose="02040503050406030204" pitchFamily="18" charset="0"/>
                          </a:rPr>
                          <m:t>𝑎</m:t>
                        </m:r>
                      </m:e>
                      <m:sub>
                        <m:r>
                          <a:rPr lang="en-US" b="0" i="1" smtClean="0">
                            <a:latin typeface="Cambria Math" panose="02040503050406030204" pitchFamily="18" charset="0"/>
                          </a:rPr>
                          <m:t>𝐸</m:t>
                        </m:r>
                      </m:sub>
                    </m:sSub>
                  </m:oMath>
                </a14:m>
                <a:endParaRPr lang="en-JP" dirty="0"/>
              </a:p>
              <a:p>
                <a:pPr marL="0" indent="0">
                  <a:buNone/>
                </a:pPr>
                <a:endParaRPr lang="en-JP" dirty="0"/>
              </a:p>
              <a:p>
                <a:pPr marL="0" indent="0">
                  <a:buNone/>
                </a:pPr>
                <a:endParaRPr lang="en-JP" dirty="0"/>
              </a:p>
            </p:txBody>
          </p:sp>
        </mc:Choice>
        <mc:Fallback xmlns="">
          <p:sp>
            <p:nvSpPr>
              <p:cNvPr id="3" name="Content Placeholder 2">
                <a:extLst>
                  <a:ext uri="{FF2B5EF4-FFF2-40B4-BE49-F238E27FC236}">
                    <a16:creationId xmlns:a16="http://schemas.microsoft.com/office/drawing/2014/main" id="{C3439D1B-59E8-044C-A439-310F0E6718A4}"/>
                  </a:ext>
                </a:extLst>
              </p:cNvPr>
              <p:cNvSpPr>
                <a:spLocks noGrp="1" noRot="1" noChangeAspect="1" noMove="1" noResize="1" noEditPoints="1" noAdjustHandles="1" noChangeArrowheads="1" noChangeShapeType="1" noTextEdit="1"/>
              </p:cNvSpPr>
              <p:nvPr>
                <p:ph idx="1"/>
              </p:nvPr>
            </p:nvSpPr>
            <p:spPr>
              <a:blipFill>
                <a:blip r:embed="rId2"/>
                <a:stretch>
                  <a:fillRect l="-1192" t="-1292"/>
                </a:stretch>
              </a:blipFill>
            </p:spPr>
            <p:txBody>
              <a:bodyPr/>
              <a:lstStyle/>
              <a:p>
                <a:r>
                  <a:rPr lang="en-JP">
                    <a:noFill/>
                  </a:rPr>
                  <a:t> </a:t>
                </a:r>
              </a:p>
            </p:txBody>
          </p:sp>
        </mc:Fallback>
      </mc:AlternateContent>
      <p:sp>
        <p:nvSpPr>
          <p:cNvPr id="4" name="Slide Number Placeholder 3">
            <a:extLst>
              <a:ext uri="{FF2B5EF4-FFF2-40B4-BE49-F238E27FC236}">
                <a16:creationId xmlns:a16="http://schemas.microsoft.com/office/drawing/2014/main" id="{820395E5-8A98-5C45-8E55-7E759FAD88F3}"/>
              </a:ext>
            </a:extLst>
          </p:cNvPr>
          <p:cNvSpPr>
            <a:spLocks noGrp="1"/>
          </p:cNvSpPr>
          <p:nvPr>
            <p:ph type="sldNum" sz="quarter" idx="12"/>
          </p:nvPr>
        </p:nvSpPr>
        <p:spPr/>
        <p:txBody>
          <a:bodyPr/>
          <a:lstStyle/>
          <a:p>
            <a:fld id="{1496A917-549B-0E4E-84B0-9841174236B4}" type="slidenum">
              <a:rPr lang="en-JP" smtClean="0"/>
              <a:pPr/>
              <a:t>12</a:t>
            </a:fld>
            <a:endParaRPr lang="en-JP" dirty="0"/>
          </a:p>
        </p:txBody>
      </p:sp>
      <p:grpSp>
        <p:nvGrpSpPr>
          <p:cNvPr id="5" name="Group 4">
            <a:extLst>
              <a:ext uri="{FF2B5EF4-FFF2-40B4-BE49-F238E27FC236}">
                <a16:creationId xmlns:a16="http://schemas.microsoft.com/office/drawing/2014/main" id="{9B00B910-22F0-2A48-BBF4-00D5053D58B4}"/>
              </a:ext>
            </a:extLst>
          </p:cNvPr>
          <p:cNvGrpSpPr/>
          <p:nvPr/>
        </p:nvGrpSpPr>
        <p:grpSpPr>
          <a:xfrm>
            <a:off x="2118733" y="3546342"/>
            <a:ext cx="5263374" cy="3190002"/>
            <a:chOff x="0" y="-46170"/>
            <a:chExt cx="8094988" cy="4250471"/>
          </a:xfrm>
        </p:grpSpPr>
        <p:grpSp>
          <p:nvGrpSpPr>
            <p:cNvPr id="6" name="Group 5">
              <a:extLst>
                <a:ext uri="{FF2B5EF4-FFF2-40B4-BE49-F238E27FC236}">
                  <a16:creationId xmlns:a16="http://schemas.microsoft.com/office/drawing/2014/main" id="{7FB94C60-EC0E-6540-A400-16260A2ACB3D}"/>
                </a:ext>
              </a:extLst>
            </p:cNvPr>
            <p:cNvGrpSpPr/>
            <p:nvPr/>
          </p:nvGrpSpPr>
          <p:grpSpPr>
            <a:xfrm>
              <a:off x="0" y="0"/>
              <a:ext cx="8044737" cy="3624933"/>
              <a:chOff x="0" y="0"/>
              <a:chExt cx="4368641" cy="3769957"/>
            </a:xfrm>
          </p:grpSpPr>
          <p:pic>
            <p:nvPicPr>
              <p:cNvPr id="27" name="Picture 26" descr="A picture containing object&#10;&#10;Description automatically generated">
                <a:extLst>
                  <a:ext uri="{FF2B5EF4-FFF2-40B4-BE49-F238E27FC236}">
                    <a16:creationId xmlns:a16="http://schemas.microsoft.com/office/drawing/2014/main" id="{9D135965-F291-354A-8105-94E34CE1E283}"/>
                  </a:ext>
                </a:extLst>
              </p:cNvPr>
              <p:cNvPicPr>
                <a:picLocks noChangeAspect="1"/>
              </p:cNvPicPr>
              <p:nvPr/>
            </p:nvPicPr>
            <p:blipFill>
              <a:blip r:embed="rId3" cstate="print">
                <a:biLevel thresh="75000"/>
                <a:extLst>
                  <a:ext uri="{28A0092B-C50C-407E-A947-70E740481C1C}">
                    <a14:useLocalDpi xmlns:a14="http://schemas.microsoft.com/office/drawing/2010/main" val="0"/>
                  </a:ext>
                </a:extLst>
              </a:blip>
              <a:stretch>
                <a:fillRect/>
              </a:stretch>
            </p:blipFill>
            <p:spPr>
              <a:xfrm>
                <a:off x="0" y="41465"/>
                <a:ext cx="3630343" cy="2110740"/>
              </a:xfrm>
              <a:prstGeom prst="rect">
                <a:avLst/>
              </a:prstGeom>
            </p:spPr>
          </p:pic>
          <p:pic>
            <p:nvPicPr>
              <p:cNvPr id="28" name="Picture 27" descr="A picture containing object&#10;&#10;Description automatically generated">
                <a:extLst>
                  <a:ext uri="{FF2B5EF4-FFF2-40B4-BE49-F238E27FC236}">
                    <a16:creationId xmlns:a16="http://schemas.microsoft.com/office/drawing/2014/main" id="{54009344-F802-4D4D-BD17-0F0F8A90A11B}"/>
                  </a:ext>
                </a:extLst>
              </p:cNvPr>
              <p:cNvPicPr>
                <a:picLocks noChangeAspect="1"/>
              </p:cNvPicPr>
              <p:nvPr/>
            </p:nvPicPr>
            <p:blipFill>
              <a:blip r:embed="rId4" cstate="print">
                <a:biLevel thresh="75000"/>
                <a:extLst>
                  <a:ext uri="{28A0092B-C50C-407E-A947-70E740481C1C}">
                    <a14:useLocalDpi xmlns:a14="http://schemas.microsoft.com/office/drawing/2010/main" val="0"/>
                  </a:ext>
                </a:extLst>
              </a:blip>
              <a:stretch>
                <a:fillRect/>
              </a:stretch>
            </p:blipFill>
            <p:spPr>
              <a:xfrm>
                <a:off x="0" y="1659217"/>
                <a:ext cx="3630343" cy="2110740"/>
              </a:xfrm>
              <a:prstGeom prst="rect">
                <a:avLst/>
              </a:prstGeom>
            </p:spPr>
          </p:pic>
          <p:pic>
            <p:nvPicPr>
              <p:cNvPr id="29" name="Picture 28" descr="A picture containing object&#10;&#10;Description automatically generated">
                <a:extLst>
                  <a:ext uri="{FF2B5EF4-FFF2-40B4-BE49-F238E27FC236}">
                    <a16:creationId xmlns:a16="http://schemas.microsoft.com/office/drawing/2014/main" id="{248F9E14-AE69-6C45-A8CF-821172C14583}"/>
                  </a:ext>
                </a:extLst>
              </p:cNvPr>
              <p:cNvPicPr>
                <a:picLocks noChangeAspect="1"/>
              </p:cNvPicPr>
              <p:nvPr/>
            </p:nvPicPr>
            <p:blipFill rotWithShape="1">
              <a:blip r:embed="rId3" cstate="print">
                <a:biLevel thresh="75000"/>
                <a:extLst>
                  <a:ext uri="{28A0092B-C50C-407E-A947-70E740481C1C}">
                    <a14:useLocalDpi xmlns:a14="http://schemas.microsoft.com/office/drawing/2010/main" val="0"/>
                  </a:ext>
                </a:extLst>
              </a:blip>
              <a:srcRect l="34012" r="46977"/>
              <a:stretch/>
            </p:blipFill>
            <p:spPr>
              <a:xfrm>
                <a:off x="3766732" y="0"/>
                <a:ext cx="601909" cy="2110740"/>
              </a:xfrm>
              <a:prstGeom prst="rect">
                <a:avLst/>
              </a:prstGeom>
            </p:spPr>
          </p:pic>
        </p:grpSp>
        <p:cxnSp>
          <p:nvCxnSpPr>
            <p:cNvPr id="7" name="Straight Connector 6">
              <a:extLst>
                <a:ext uri="{FF2B5EF4-FFF2-40B4-BE49-F238E27FC236}">
                  <a16:creationId xmlns:a16="http://schemas.microsoft.com/office/drawing/2014/main" id="{DC99EB0D-A6EE-F14B-8F9B-0085E81C72C2}"/>
                </a:ext>
              </a:extLst>
            </p:cNvPr>
            <p:cNvCxnSpPr>
              <a:cxnSpLocks/>
            </p:cNvCxnSpPr>
            <p:nvPr/>
          </p:nvCxnSpPr>
          <p:spPr>
            <a:xfrm flipH="1">
              <a:off x="5718790" y="3375198"/>
              <a:ext cx="1" cy="404553"/>
            </a:xfrm>
            <a:prstGeom prst="line">
              <a:avLst/>
            </a:prstGeom>
            <a:ln w="19050">
              <a:solidFill>
                <a:schemeClr val="tx1"/>
              </a:solidFill>
              <a:prstDash val="dashDot"/>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1A55ABD2-1C3B-DD48-B280-C9389D146A20}"/>
                </a:ext>
              </a:extLst>
            </p:cNvPr>
            <p:cNvCxnSpPr>
              <a:cxnSpLocks/>
            </p:cNvCxnSpPr>
            <p:nvPr/>
          </p:nvCxnSpPr>
          <p:spPr>
            <a:xfrm flipH="1">
              <a:off x="5038400" y="3375198"/>
              <a:ext cx="1" cy="404553"/>
            </a:xfrm>
            <a:prstGeom prst="line">
              <a:avLst/>
            </a:prstGeom>
            <a:ln w="19050">
              <a:solidFill>
                <a:schemeClr val="tx1"/>
              </a:solidFill>
              <a:prstDash val="dashDot"/>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082A4CF9-277C-AD40-94A4-8B4795D2A29B}"/>
                </a:ext>
              </a:extLst>
            </p:cNvPr>
            <p:cNvCxnSpPr>
              <a:cxnSpLocks/>
            </p:cNvCxnSpPr>
            <p:nvPr/>
          </p:nvCxnSpPr>
          <p:spPr>
            <a:xfrm>
              <a:off x="1458904" y="2610160"/>
              <a:ext cx="2" cy="1169590"/>
            </a:xfrm>
            <a:prstGeom prst="line">
              <a:avLst/>
            </a:prstGeom>
            <a:ln w="19050">
              <a:solidFill>
                <a:schemeClr val="tx1"/>
              </a:solidFill>
              <a:prstDash val="dashDot"/>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DAE4268A-EE61-EF48-93F6-ABE92C11E612}"/>
                </a:ext>
              </a:extLst>
            </p:cNvPr>
            <p:cNvCxnSpPr>
              <a:cxnSpLocks/>
            </p:cNvCxnSpPr>
            <p:nvPr/>
          </p:nvCxnSpPr>
          <p:spPr>
            <a:xfrm>
              <a:off x="1039446" y="2610161"/>
              <a:ext cx="1" cy="1181845"/>
            </a:xfrm>
            <a:prstGeom prst="line">
              <a:avLst/>
            </a:prstGeom>
            <a:ln w="19050">
              <a:solidFill>
                <a:schemeClr val="tx1"/>
              </a:solidFill>
              <a:prstDash val="dashDot"/>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04E1DCE2-9086-2840-B812-B55AB78D170F}"/>
                </a:ext>
              </a:extLst>
            </p:cNvPr>
            <p:cNvCxnSpPr>
              <a:cxnSpLocks/>
            </p:cNvCxnSpPr>
            <p:nvPr/>
          </p:nvCxnSpPr>
          <p:spPr>
            <a:xfrm flipH="1">
              <a:off x="8094987" y="1279840"/>
              <a:ext cx="1" cy="404553"/>
            </a:xfrm>
            <a:prstGeom prst="line">
              <a:avLst/>
            </a:prstGeom>
            <a:ln w="19050">
              <a:solidFill>
                <a:schemeClr val="tx1"/>
              </a:solidFill>
              <a:prstDash val="dashDot"/>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6DA26FF6-356A-694E-986D-204EB6EBB2EA}"/>
                </a:ext>
              </a:extLst>
            </p:cNvPr>
            <p:cNvCxnSpPr>
              <a:cxnSpLocks/>
            </p:cNvCxnSpPr>
            <p:nvPr/>
          </p:nvCxnSpPr>
          <p:spPr>
            <a:xfrm flipH="1">
              <a:off x="6882185" y="1279840"/>
              <a:ext cx="1" cy="404553"/>
            </a:xfrm>
            <a:prstGeom prst="line">
              <a:avLst/>
            </a:prstGeom>
            <a:ln w="19050">
              <a:solidFill>
                <a:schemeClr val="tx1"/>
              </a:solidFill>
              <a:prstDash val="dashDot"/>
            </a:ln>
          </p:spPr>
          <p:style>
            <a:lnRef idx="1">
              <a:schemeClr val="accent1"/>
            </a:lnRef>
            <a:fillRef idx="0">
              <a:schemeClr val="accent1"/>
            </a:fillRef>
            <a:effectRef idx="0">
              <a:schemeClr val="accent1"/>
            </a:effectRef>
            <a:fontRef idx="minor">
              <a:schemeClr val="tx1"/>
            </a:fontRef>
          </p:style>
        </p:cxnSp>
        <p:sp>
          <p:nvSpPr>
            <p:cNvPr id="13" name="Content Placeholder 2">
              <a:extLst>
                <a:ext uri="{FF2B5EF4-FFF2-40B4-BE49-F238E27FC236}">
                  <a16:creationId xmlns:a16="http://schemas.microsoft.com/office/drawing/2014/main" id="{C02D9176-1A57-D248-8A5D-E88103BD525A}"/>
                </a:ext>
              </a:extLst>
            </p:cNvPr>
            <p:cNvSpPr txBox="1">
              <a:spLocks/>
            </p:cNvSpPr>
            <p:nvPr/>
          </p:nvSpPr>
          <p:spPr>
            <a:xfrm>
              <a:off x="7043207" y="1155405"/>
              <a:ext cx="921056" cy="1001957"/>
            </a:xfrm>
            <a:prstGeom prst="rect">
              <a:avLst/>
            </a:prstGeom>
          </p:spPr>
          <p:txBody>
            <a:bodyPr vert="horz" lIns="91440" tIns="45720" rIns="91440" bIns="45720" rtlCol="0" anchor="ctr">
              <a:normAutofit/>
            </a:bodyPr>
            <a:lstStyle/>
            <a:p>
              <a:pPr algn="ctr" eaLnBrk="0" fontAlgn="base" hangingPunct="0">
                <a:spcAft>
                  <a:spcPts val="0"/>
                </a:spcAft>
              </a:pPr>
              <a:r>
                <a:rPr lang="en-US" sz="1200" kern="12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3 s</a:t>
              </a:r>
              <a:endParaRPr lang="en-JP" sz="1200">
                <a:effectLst/>
                <a:latin typeface="Times New Roman" panose="02020603050405020304" pitchFamily="18" charset="0"/>
                <a:ea typeface="Times New Roman" panose="02020603050405020304" pitchFamily="18" charset="0"/>
              </a:endParaRPr>
            </a:p>
          </p:txBody>
        </p:sp>
        <p:cxnSp>
          <p:nvCxnSpPr>
            <p:cNvPr id="14" name="Straight Arrow Connector 13">
              <a:extLst>
                <a:ext uri="{FF2B5EF4-FFF2-40B4-BE49-F238E27FC236}">
                  <a16:creationId xmlns:a16="http://schemas.microsoft.com/office/drawing/2014/main" id="{8B5885C2-4FEA-EE49-8B4F-8A007BC876EA}"/>
                </a:ext>
              </a:extLst>
            </p:cNvPr>
            <p:cNvCxnSpPr>
              <a:cxnSpLocks/>
            </p:cNvCxnSpPr>
            <p:nvPr/>
          </p:nvCxnSpPr>
          <p:spPr>
            <a:xfrm>
              <a:off x="6023151" y="1061090"/>
              <a:ext cx="685053"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Content Placeholder 2">
              <a:extLst>
                <a:ext uri="{FF2B5EF4-FFF2-40B4-BE49-F238E27FC236}">
                  <a16:creationId xmlns:a16="http://schemas.microsoft.com/office/drawing/2014/main" id="{979460D7-64B6-F24A-83CB-F6CFCEAED762}"/>
                </a:ext>
              </a:extLst>
            </p:cNvPr>
            <p:cNvSpPr txBox="1">
              <a:spLocks/>
            </p:cNvSpPr>
            <p:nvPr/>
          </p:nvSpPr>
          <p:spPr>
            <a:xfrm>
              <a:off x="2006846" y="3044545"/>
              <a:ext cx="2171817" cy="424553"/>
            </a:xfrm>
            <a:prstGeom prst="rect">
              <a:avLst/>
            </a:prstGeom>
          </p:spPr>
          <p:txBody>
            <a:bodyPr vert="horz" lIns="91440" tIns="45720" rIns="91440" bIns="45720" rtlCol="0">
              <a:normAutofit/>
            </a:bodyPr>
            <a:lstStyle/>
            <a:p>
              <a:pPr eaLnBrk="0" fontAlgn="base" hangingPunct="0">
                <a:spcAft>
                  <a:spcPts val="0"/>
                </a:spcAft>
              </a:pPr>
              <a:r>
                <a:rPr lang="en-US" sz="1200">
                  <a:effectLst/>
                  <a:latin typeface="Times New Roman" panose="02020603050405020304" pitchFamily="18" charset="0"/>
                  <a:ea typeface="Times New Roman" panose="02020603050405020304" pitchFamily="18" charset="0"/>
                </a:rPr>
                <a:t>First point &gt;3 or &lt;3</a:t>
              </a:r>
              <a:endParaRPr lang="en-JP" sz="1200">
                <a:effectLst/>
                <a:latin typeface="Times New Roman" panose="02020603050405020304" pitchFamily="18" charset="0"/>
                <a:ea typeface="Times New Roman" panose="02020603050405020304" pitchFamily="18" charset="0"/>
              </a:endParaRPr>
            </a:p>
          </p:txBody>
        </p:sp>
        <p:cxnSp>
          <p:nvCxnSpPr>
            <p:cNvPr id="16" name="Straight Arrow Connector 15">
              <a:extLst>
                <a:ext uri="{FF2B5EF4-FFF2-40B4-BE49-F238E27FC236}">
                  <a16:creationId xmlns:a16="http://schemas.microsoft.com/office/drawing/2014/main" id="{0627E66B-FB4D-A64D-801E-B57B4BF1F6CD}"/>
                </a:ext>
              </a:extLst>
            </p:cNvPr>
            <p:cNvCxnSpPr>
              <a:cxnSpLocks/>
            </p:cNvCxnSpPr>
            <p:nvPr/>
          </p:nvCxnSpPr>
          <p:spPr>
            <a:xfrm flipV="1">
              <a:off x="3091867" y="1230410"/>
              <a:ext cx="0" cy="105809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Content Placeholder 2">
              <a:extLst>
                <a:ext uri="{FF2B5EF4-FFF2-40B4-BE49-F238E27FC236}">
                  <a16:creationId xmlns:a16="http://schemas.microsoft.com/office/drawing/2014/main" id="{881650E7-E1FD-A040-9349-9E11517111A5}"/>
                </a:ext>
              </a:extLst>
            </p:cNvPr>
            <p:cNvSpPr txBox="1">
              <a:spLocks/>
            </p:cNvSpPr>
            <p:nvPr/>
          </p:nvSpPr>
          <p:spPr>
            <a:xfrm>
              <a:off x="4933862" y="3779712"/>
              <a:ext cx="919135" cy="424553"/>
            </a:xfrm>
            <a:prstGeom prst="rect">
              <a:avLst/>
            </a:prstGeom>
          </p:spPr>
          <p:txBody>
            <a:bodyPr vert="horz" lIns="91440" tIns="45720" rIns="91440" bIns="45720" rtlCol="0">
              <a:normAutofit/>
            </a:bodyPr>
            <a:lstStyle/>
            <a:p>
              <a:pPr algn="ctr" eaLnBrk="0" fontAlgn="base" hangingPunct="0">
                <a:spcAft>
                  <a:spcPts val="0"/>
                </a:spcAft>
              </a:pPr>
              <a:r>
                <a:rPr lang="en-US" sz="1200" kern="12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2.5 s</a:t>
              </a:r>
              <a:endParaRPr lang="en-JP" sz="1200">
                <a:effectLst/>
                <a:latin typeface="Times New Roman" panose="02020603050405020304" pitchFamily="18" charset="0"/>
                <a:ea typeface="Times New Roman" panose="02020603050405020304" pitchFamily="18" charset="0"/>
              </a:endParaRPr>
            </a:p>
          </p:txBody>
        </p:sp>
        <p:sp>
          <p:nvSpPr>
            <p:cNvPr id="18" name="Content Placeholder 2">
              <a:extLst>
                <a:ext uri="{FF2B5EF4-FFF2-40B4-BE49-F238E27FC236}">
                  <a16:creationId xmlns:a16="http://schemas.microsoft.com/office/drawing/2014/main" id="{B21BC5FB-CE79-1345-97FB-24CE64B5F631}"/>
                </a:ext>
              </a:extLst>
            </p:cNvPr>
            <p:cNvSpPr txBox="1">
              <a:spLocks/>
            </p:cNvSpPr>
            <p:nvPr/>
          </p:nvSpPr>
          <p:spPr>
            <a:xfrm>
              <a:off x="790837" y="3779748"/>
              <a:ext cx="919135" cy="424553"/>
            </a:xfrm>
            <a:prstGeom prst="rect">
              <a:avLst/>
            </a:prstGeom>
          </p:spPr>
          <p:txBody>
            <a:bodyPr vert="horz" lIns="91440" tIns="45720" rIns="91440" bIns="45720" rtlCol="0">
              <a:normAutofit/>
            </a:bodyPr>
            <a:lstStyle/>
            <a:p>
              <a:pPr algn="ctr" eaLnBrk="0" fontAlgn="base" hangingPunct="0">
                <a:spcAft>
                  <a:spcPts val="0"/>
                </a:spcAft>
              </a:pPr>
              <a:r>
                <a:rPr lang="en-US" sz="1200" kern="12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0.5 s</a:t>
              </a:r>
              <a:endParaRPr lang="en-JP" sz="1200">
                <a:effectLst/>
                <a:latin typeface="Times New Roman" panose="02020603050405020304" pitchFamily="18" charset="0"/>
                <a:ea typeface="Times New Roman" panose="02020603050405020304" pitchFamily="18" charset="0"/>
              </a:endParaRPr>
            </a:p>
          </p:txBody>
        </p:sp>
        <p:cxnSp>
          <p:nvCxnSpPr>
            <p:cNvPr id="19" name="Straight Connector 18">
              <a:extLst>
                <a:ext uri="{FF2B5EF4-FFF2-40B4-BE49-F238E27FC236}">
                  <a16:creationId xmlns:a16="http://schemas.microsoft.com/office/drawing/2014/main" id="{45257EEB-EB18-BD4A-9207-E92AFB34AF1D}"/>
                </a:ext>
              </a:extLst>
            </p:cNvPr>
            <p:cNvCxnSpPr>
              <a:cxnSpLocks/>
            </p:cNvCxnSpPr>
            <p:nvPr/>
          </p:nvCxnSpPr>
          <p:spPr>
            <a:xfrm flipH="1">
              <a:off x="2715490" y="378394"/>
              <a:ext cx="2" cy="404554"/>
            </a:xfrm>
            <a:prstGeom prst="line">
              <a:avLst/>
            </a:prstGeom>
            <a:ln w="19050">
              <a:solidFill>
                <a:schemeClr val="tx1"/>
              </a:solidFill>
              <a:prstDash val="dash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C6EA696A-BACA-C843-99F6-28B37810A0EB}"/>
                </a:ext>
              </a:extLst>
            </p:cNvPr>
            <p:cNvCxnSpPr>
              <a:cxnSpLocks/>
            </p:cNvCxnSpPr>
            <p:nvPr/>
          </p:nvCxnSpPr>
          <p:spPr>
            <a:xfrm flipH="1">
              <a:off x="4012700" y="378394"/>
              <a:ext cx="2" cy="404554"/>
            </a:xfrm>
            <a:prstGeom prst="line">
              <a:avLst/>
            </a:prstGeom>
            <a:ln w="19050">
              <a:solidFill>
                <a:schemeClr val="tx1"/>
              </a:solidFill>
              <a:prstDash val="dash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5746814A-A8AA-AA40-BA51-981E9CD682E5}"/>
                </a:ext>
              </a:extLst>
            </p:cNvPr>
            <p:cNvCxnSpPr>
              <a:cxnSpLocks/>
            </p:cNvCxnSpPr>
            <p:nvPr/>
          </p:nvCxnSpPr>
          <p:spPr>
            <a:xfrm flipH="1">
              <a:off x="3091900" y="378394"/>
              <a:ext cx="2" cy="404554"/>
            </a:xfrm>
            <a:prstGeom prst="line">
              <a:avLst/>
            </a:prstGeom>
            <a:ln w="19050">
              <a:solidFill>
                <a:schemeClr val="tx1"/>
              </a:solidFill>
              <a:prstDash val="dashDot"/>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Content Placeholder 2">
                  <a:extLst>
                    <a:ext uri="{FF2B5EF4-FFF2-40B4-BE49-F238E27FC236}">
                      <a16:creationId xmlns:a16="http://schemas.microsoft.com/office/drawing/2014/main" id="{888E075B-FB7A-3347-82A7-871D96E83AD0}"/>
                    </a:ext>
                  </a:extLst>
                </p:cNvPr>
                <p:cNvSpPr txBox="1">
                  <a:spLocks/>
                </p:cNvSpPr>
                <p:nvPr/>
              </p:nvSpPr>
              <p:spPr>
                <a:xfrm>
                  <a:off x="1785617" y="1595074"/>
                  <a:ext cx="2171817" cy="424553"/>
                </a:xfrm>
                <a:prstGeom prst="rect">
                  <a:avLst/>
                </a:prstGeom>
              </p:spPr>
              <p:txBody>
                <a:bodyPr vert="horz" lIns="91440" tIns="45720" rIns="91440" bIns="45720" rtlCol="0">
                  <a:normAutofit/>
                </a:bodyPr>
                <a:lstStyle/>
                <a:p>
                  <a:pPr eaLnBrk="0" fontAlgn="base" hangingPunct="0">
                    <a:spcAft>
                      <a:spcPts val="0"/>
                    </a:spcAft>
                  </a:pPr>
                  <a14:m>
                    <m:oMathPara xmlns:m="http://schemas.openxmlformats.org/officeDocument/2006/math">
                      <m:oMathParaPr>
                        <m:jc m:val="centerGroup"/>
                      </m:oMathParaPr>
                      <m:oMath xmlns:m="http://schemas.openxmlformats.org/officeDocument/2006/math">
                        <m:r>
                          <a:rPr lang="en-US" sz="1200" i="1">
                            <a:effectLst/>
                            <a:latin typeface="Cambria Math" panose="02040503050406030204" pitchFamily="18" charset="0"/>
                            <a:ea typeface="Times New Roman" panose="02020603050405020304" pitchFamily="18" charset="0"/>
                          </a:rPr>
                          <m:t>𝑝</m:t>
                        </m:r>
                      </m:oMath>
                    </m:oMathPara>
                  </a14:m>
                  <a:endParaRPr lang="en-JP" sz="1200">
                    <a:effectLst/>
                    <a:latin typeface="Times New Roman" panose="02020603050405020304" pitchFamily="18" charset="0"/>
                    <a:ea typeface="Times New Roman" panose="02020603050405020304" pitchFamily="18" charset="0"/>
                  </a:endParaRPr>
                </a:p>
              </p:txBody>
            </p:sp>
          </mc:Choice>
          <mc:Fallback xmlns="">
            <p:sp>
              <p:nvSpPr>
                <p:cNvPr id="23" name="Content Placeholder 2">
                  <a:extLst>
                    <a:ext uri="{FF2B5EF4-FFF2-40B4-BE49-F238E27FC236}">
                      <a16:creationId xmlns:a16="http://schemas.microsoft.com/office/drawing/2014/main" id="{0EDC2699-ED0E-4B47-B731-68DC4785F732}"/>
                    </a:ext>
                  </a:extLst>
                </p:cNvPr>
                <p:cNvSpPr txBox="1">
                  <a:spLocks noRot="1" noChangeAspect="1" noMove="1" noResize="1" noEditPoints="1" noAdjustHandles="1" noChangeArrowheads="1" noChangeShapeType="1" noTextEdit="1"/>
                </p:cNvSpPr>
                <p:nvPr/>
              </p:nvSpPr>
              <p:spPr>
                <a:xfrm>
                  <a:off x="1785617" y="1595074"/>
                  <a:ext cx="2171817" cy="424553"/>
                </a:xfrm>
                <a:prstGeom prst="rect">
                  <a:avLst/>
                </a:prstGeom>
                <a:blipFill>
                  <a:blip r:embed="rId5"/>
                  <a:stretch>
                    <a:fillRect/>
                  </a:stretch>
                </a:blipFill>
              </p:spPr>
              <p:txBody>
                <a:bodyPr/>
                <a:lstStyle/>
                <a:p>
                  <a:r>
                    <a:rPr lang="en-JP">
                      <a:noFill/>
                    </a:rPr>
                    <a:t> </a:t>
                  </a:r>
                </a:p>
              </p:txBody>
            </p:sp>
          </mc:Fallback>
        </mc:AlternateContent>
        <p:sp>
          <p:nvSpPr>
            <p:cNvPr id="23" name="Content Placeholder 2">
              <a:extLst>
                <a:ext uri="{FF2B5EF4-FFF2-40B4-BE49-F238E27FC236}">
                  <a16:creationId xmlns:a16="http://schemas.microsoft.com/office/drawing/2014/main" id="{9B60847E-915E-CF45-BF4C-97D59560CB35}"/>
                </a:ext>
              </a:extLst>
            </p:cNvPr>
            <p:cNvSpPr txBox="1">
              <a:spLocks/>
            </p:cNvSpPr>
            <p:nvPr/>
          </p:nvSpPr>
          <p:spPr>
            <a:xfrm>
              <a:off x="2429945" y="-46170"/>
              <a:ext cx="919135" cy="424553"/>
            </a:xfrm>
            <a:prstGeom prst="rect">
              <a:avLst/>
            </a:prstGeom>
          </p:spPr>
          <p:txBody>
            <a:bodyPr vert="horz" lIns="91440" tIns="45720" rIns="91440" bIns="45720" rtlCol="0">
              <a:normAutofit/>
            </a:bodyPr>
            <a:lstStyle/>
            <a:p>
              <a:pPr algn="ctr" eaLnBrk="0" fontAlgn="base" hangingPunct="0">
                <a:spcAft>
                  <a:spcPts val="0"/>
                </a:spcAft>
              </a:pPr>
              <a:r>
                <a:rPr lang="en-US" sz="1200" kern="12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0.5 s</a:t>
              </a:r>
              <a:endParaRPr lang="en-JP" sz="1200">
                <a:effectLst/>
                <a:latin typeface="Times New Roman" panose="02020603050405020304" pitchFamily="18" charset="0"/>
                <a:ea typeface="Times New Roman" panose="02020603050405020304" pitchFamily="18" charset="0"/>
              </a:endParaRPr>
            </a:p>
          </p:txBody>
        </p:sp>
        <p:sp>
          <p:nvSpPr>
            <p:cNvPr id="24" name="Content Placeholder 2">
              <a:extLst>
                <a:ext uri="{FF2B5EF4-FFF2-40B4-BE49-F238E27FC236}">
                  <a16:creationId xmlns:a16="http://schemas.microsoft.com/office/drawing/2014/main" id="{133653B4-E34C-944B-A535-1B300953308F}"/>
                </a:ext>
              </a:extLst>
            </p:cNvPr>
            <p:cNvSpPr txBox="1">
              <a:spLocks/>
            </p:cNvSpPr>
            <p:nvPr/>
          </p:nvSpPr>
          <p:spPr>
            <a:xfrm>
              <a:off x="3093542" y="-46170"/>
              <a:ext cx="919135" cy="424553"/>
            </a:xfrm>
            <a:prstGeom prst="rect">
              <a:avLst/>
            </a:prstGeom>
          </p:spPr>
          <p:txBody>
            <a:bodyPr vert="horz" lIns="91440" tIns="45720" rIns="91440" bIns="45720" rtlCol="0">
              <a:normAutofit/>
            </a:bodyPr>
            <a:lstStyle/>
            <a:p>
              <a:pPr algn="ctr" eaLnBrk="0" fontAlgn="base" hangingPunct="0">
                <a:spcAft>
                  <a:spcPts val="0"/>
                </a:spcAft>
              </a:pPr>
              <a:r>
                <a:rPr lang="en-US" sz="1200" kern="12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2.5 s</a:t>
              </a:r>
              <a:endParaRPr lang="en-JP" sz="1200">
                <a:effectLst/>
                <a:latin typeface="Times New Roman" panose="02020603050405020304" pitchFamily="18" charset="0"/>
                <a:ea typeface="Times New Roman" panose="02020603050405020304" pitchFamily="18" charset="0"/>
              </a:endParaRPr>
            </a:p>
          </p:txBody>
        </p:sp>
        <mc:AlternateContent xmlns:mc="http://schemas.openxmlformats.org/markup-compatibility/2006" xmlns:a14="http://schemas.microsoft.com/office/drawing/2010/main">
          <mc:Choice Requires="a14">
            <p:sp>
              <p:nvSpPr>
                <p:cNvPr id="25" name="Content Placeholder 2">
                  <a:extLst>
                    <a:ext uri="{FF2B5EF4-FFF2-40B4-BE49-F238E27FC236}">
                      <a16:creationId xmlns:a16="http://schemas.microsoft.com/office/drawing/2014/main" id="{ACDDE8A8-DE55-E04A-8F05-6D03A5E0F7CF}"/>
                    </a:ext>
                  </a:extLst>
                </p:cNvPr>
                <p:cNvSpPr txBox="1">
                  <a:spLocks/>
                </p:cNvSpPr>
                <p:nvPr/>
              </p:nvSpPr>
              <p:spPr>
                <a:xfrm>
                  <a:off x="90" y="855223"/>
                  <a:ext cx="919135" cy="424553"/>
                </a:xfrm>
                <a:prstGeom prst="rect">
                  <a:avLst/>
                </a:prstGeom>
              </p:spPr>
              <p:txBody>
                <a:bodyPr vert="horz" lIns="91440" tIns="45720" rIns="91440" bIns="45720" rtlCol="0" anchor="ctr">
                  <a:normAutofit/>
                </a:bodyPr>
                <a:lstStyle/>
                <a:p>
                  <a:pPr algn="ctr" eaLnBrk="0" fontAlgn="base" hangingPunct="0">
                    <a:spcAft>
                      <a:spcPts val="0"/>
                    </a:spcAft>
                  </a:pPr>
                  <a14:m>
                    <m:oMathPara xmlns:m="http://schemas.openxmlformats.org/officeDocument/2006/math">
                      <m:oMathParaPr>
                        <m:jc m:val="centerGroup"/>
                      </m:oMathParaPr>
                      <m:oMath xmlns:m="http://schemas.openxmlformats.org/officeDocument/2006/math">
                        <m:sSub>
                          <m:sSubPr>
                            <m:ctrlPr>
                              <a:rPr lang="en-JP" sz="1200" i="1">
                                <a:effectLst/>
                                <a:latin typeface="Cambria Math" panose="02040503050406030204" pitchFamily="18" charset="0"/>
                                <a:ea typeface="Times New Roman" panose="02020603050405020304" pitchFamily="18" charset="0"/>
                              </a:rPr>
                            </m:ctrlPr>
                          </m:sSubPr>
                          <m:e>
                            <m:r>
                              <a:rPr lang="en-US" sz="1200" i="1">
                                <a:effectLst/>
                                <a:latin typeface="Cambria Math" panose="02040503050406030204" pitchFamily="18" charset="0"/>
                                <a:ea typeface="Times New Roman" panose="02020603050405020304" pitchFamily="18" charset="0"/>
                              </a:rPr>
                              <m:t>𝑥</m:t>
                            </m:r>
                          </m:e>
                          <m:sub>
                            <m:r>
                              <a:rPr lang="en-US" sz="1200" i="1">
                                <a:effectLst/>
                                <a:latin typeface="Cambria Math" panose="02040503050406030204" pitchFamily="18" charset="0"/>
                                <a:ea typeface="Times New Roman" panose="02020603050405020304" pitchFamily="18" charset="0"/>
                              </a:rPr>
                              <m:t>𝑈</m:t>
                            </m:r>
                          </m:sub>
                        </m:sSub>
                      </m:oMath>
                    </m:oMathPara>
                  </a14:m>
                  <a:endParaRPr lang="en-JP" sz="1200">
                    <a:effectLst/>
                    <a:latin typeface="Times New Roman" panose="02020603050405020304" pitchFamily="18" charset="0"/>
                    <a:ea typeface="Times New Roman" panose="02020603050405020304" pitchFamily="18" charset="0"/>
                  </a:endParaRPr>
                </a:p>
              </p:txBody>
            </p:sp>
          </mc:Choice>
          <mc:Fallback xmlns="">
            <p:sp>
              <p:nvSpPr>
                <p:cNvPr id="26" name="Content Placeholder 2">
                  <a:extLst>
                    <a:ext uri="{FF2B5EF4-FFF2-40B4-BE49-F238E27FC236}">
                      <a16:creationId xmlns:a16="http://schemas.microsoft.com/office/drawing/2014/main" id="{123CC498-C2A0-DD4B-B727-9B203E39BF59}"/>
                    </a:ext>
                  </a:extLst>
                </p:cNvPr>
                <p:cNvSpPr txBox="1">
                  <a:spLocks noRot="1" noChangeAspect="1" noMove="1" noResize="1" noEditPoints="1" noAdjustHandles="1" noChangeArrowheads="1" noChangeShapeType="1" noTextEdit="1"/>
                </p:cNvSpPr>
                <p:nvPr/>
              </p:nvSpPr>
              <p:spPr>
                <a:xfrm>
                  <a:off x="90" y="855223"/>
                  <a:ext cx="919135" cy="424553"/>
                </a:xfrm>
                <a:prstGeom prst="rect">
                  <a:avLst/>
                </a:prstGeom>
                <a:blipFill>
                  <a:blip r:embed="rId6"/>
                  <a:stretch>
                    <a:fillRect/>
                  </a:stretch>
                </a:blipFill>
              </p:spPr>
              <p:txBody>
                <a:bodyPr/>
                <a:lstStyle/>
                <a:p>
                  <a:r>
                    <a:rPr lang="en-JP">
                      <a:noFill/>
                    </a:rPr>
                    <a:t> </a:t>
                  </a:r>
                </a:p>
              </p:txBody>
            </p:sp>
          </mc:Fallback>
        </mc:AlternateContent>
        <mc:AlternateContent xmlns:mc="http://schemas.openxmlformats.org/markup-compatibility/2006" xmlns:a14="http://schemas.microsoft.com/office/drawing/2010/main">
          <mc:Choice Requires="a14">
            <p:sp>
              <p:nvSpPr>
                <p:cNvPr id="26" name="Content Placeholder 2">
                  <a:extLst>
                    <a:ext uri="{FF2B5EF4-FFF2-40B4-BE49-F238E27FC236}">
                      <a16:creationId xmlns:a16="http://schemas.microsoft.com/office/drawing/2014/main" id="{54DC7168-2F2F-9647-BF5F-7F89F5739C3C}"/>
                    </a:ext>
                  </a:extLst>
                </p:cNvPr>
                <p:cNvSpPr txBox="1">
                  <a:spLocks/>
                </p:cNvSpPr>
                <p:nvPr/>
              </p:nvSpPr>
              <p:spPr>
                <a:xfrm>
                  <a:off x="90" y="2353625"/>
                  <a:ext cx="919135" cy="424553"/>
                </a:xfrm>
                <a:prstGeom prst="rect">
                  <a:avLst/>
                </a:prstGeom>
              </p:spPr>
              <p:txBody>
                <a:bodyPr vert="horz" lIns="91440" tIns="45720" rIns="91440" bIns="45720" rtlCol="0" anchor="ctr">
                  <a:normAutofit/>
                </a:bodyPr>
                <a:lstStyle/>
                <a:p>
                  <a:pPr algn="ctr" eaLnBrk="0" fontAlgn="base" hangingPunct="0">
                    <a:spcAft>
                      <a:spcPts val="0"/>
                    </a:spcAft>
                  </a:pPr>
                  <a14:m>
                    <m:oMathPara xmlns:m="http://schemas.openxmlformats.org/officeDocument/2006/math">
                      <m:oMathParaPr>
                        <m:jc m:val="centerGroup"/>
                      </m:oMathParaPr>
                      <m:oMath xmlns:m="http://schemas.openxmlformats.org/officeDocument/2006/math">
                        <m:sSub>
                          <m:sSubPr>
                            <m:ctrlPr>
                              <a:rPr lang="en-JP" sz="1200" i="1">
                                <a:effectLst/>
                                <a:latin typeface="Cambria Math" panose="02040503050406030204" pitchFamily="18" charset="0"/>
                                <a:ea typeface="Times New Roman" panose="02020603050405020304" pitchFamily="18" charset="0"/>
                              </a:rPr>
                            </m:ctrlPr>
                          </m:sSubPr>
                          <m:e>
                            <m:r>
                              <a:rPr lang="en-US" sz="1200" i="1">
                                <a:effectLst/>
                                <a:latin typeface="Cambria Math" panose="02040503050406030204" pitchFamily="18" charset="0"/>
                                <a:ea typeface="Times New Roman" panose="02020603050405020304" pitchFamily="18" charset="0"/>
                              </a:rPr>
                              <m:t>𝑥</m:t>
                            </m:r>
                          </m:e>
                          <m:sub>
                            <m:r>
                              <a:rPr lang="en-US" sz="1200" i="1">
                                <a:effectLst/>
                                <a:latin typeface="Cambria Math" panose="02040503050406030204" pitchFamily="18" charset="0"/>
                                <a:ea typeface="Times New Roman" panose="02020603050405020304" pitchFamily="18" charset="0"/>
                              </a:rPr>
                              <m:t>𝑈</m:t>
                            </m:r>
                            <m:r>
                              <a:rPr lang="en-US" sz="1200" i="1">
                                <a:effectLst/>
                                <a:latin typeface="Cambria Math" panose="02040503050406030204" pitchFamily="18" charset="0"/>
                                <a:ea typeface="Times New Roman" panose="02020603050405020304" pitchFamily="18" charset="0"/>
                              </a:rPr>
                              <m:t>_</m:t>
                            </m:r>
                            <m:r>
                              <a:rPr lang="en-US" sz="1200" i="1">
                                <a:effectLst/>
                                <a:latin typeface="Cambria Math" panose="02040503050406030204" pitchFamily="18" charset="0"/>
                                <a:ea typeface="Times New Roman" panose="02020603050405020304" pitchFamily="18" charset="0"/>
                              </a:rPr>
                              <m:t>𝑎𝑐𝑐</m:t>
                            </m:r>
                          </m:sub>
                        </m:sSub>
                      </m:oMath>
                    </m:oMathPara>
                  </a14:m>
                  <a:endParaRPr lang="en-JP" sz="1200" dirty="0">
                    <a:effectLst/>
                    <a:latin typeface="Times New Roman" panose="02020603050405020304" pitchFamily="18" charset="0"/>
                    <a:ea typeface="Times New Roman" panose="02020603050405020304" pitchFamily="18" charset="0"/>
                  </a:endParaRPr>
                </a:p>
              </p:txBody>
            </p:sp>
          </mc:Choice>
          <mc:Fallback xmlns="">
            <p:sp>
              <p:nvSpPr>
                <p:cNvPr id="27" name="Content Placeholder 2">
                  <a:extLst>
                    <a:ext uri="{FF2B5EF4-FFF2-40B4-BE49-F238E27FC236}">
                      <a16:creationId xmlns:a16="http://schemas.microsoft.com/office/drawing/2014/main" id="{F08EC63E-91B0-2749-93A9-9965ABA2340D}"/>
                    </a:ext>
                  </a:extLst>
                </p:cNvPr>
                <p:cNvSpPr txBox="1">
                  <a:spLocks noRot="1" noChangeAspect="1" noMove="1" noResize="1" noEditPoints="1" noAdjustHandles="1" noChangeArrowheads="1" noChangeShapeType="1" noTextEdit="1"/>
                </p:cNvSpPr>
                <p:nvPr/>
              </p:nvSpPr>
              <p:spPr>
                <a:xfrm>
                  <a:off x="90" y="2353625"/>
                  <a:ext cx="919135" cy="424553"/>
                </a:xfrm>
                <a:prstGeom prst="rect">
                  <a:avLst/>
                </a:prstGeom>
                <a:blipFill>
                  <a:blip r:embed="rId7"/>
                  <a:stretch>
                    <a:fillRect/>
                  </a:stretch>
                </a:blipFill>
              </p:spPr>
              <p:txBody>
                <a:bodyPr/>
                <a:lstStyle/>
                <a:p>
                  <a:r>
                    <a:rPr lang="en-JP">
                      <a:noFill/>
                    </a:rPr>
                    <a:t> </a:t>
                  </a:r>
                </a:p>
              </p:txBody>
            </p:sp>
          </mc:Fallback>
        </mc:AlternateContent>
      </p:gr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C1457850-6712-534C-AA4A-4C42AA77DD2C}"/>
                  </a:ext>
                </a:extLst>
              </p:cNvPr>
              <p:cNvSpPr txBox="1"/>
              <p:nvPr/>
            </p:nvSpPr>
            <p:spPr>
              <a:xfrm>
                <a:off x="2169586" y="4208513"/>
                <a:ext cx="496033" cy="369332"/>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JP"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𝑈</m:t>
                          </m:r>
                        </m:sub>
                      </m:sSub>
                    </m:oMath>
                  </m:oMathPara>
                </a14:m>
                <a:endParaRPr lang="en-JP" dirty="0"/>
              </a:p>
            </p:txBody>
          </p:sp>
        </mc:Choice>
        <mc:Fallback xmlns="">
          <p:sp>
            <p:nvSpPr>
              <p:cNvPr id="31" name="TextBox 30">
                <a:extLst>
                  <a:ext uri="{FF2B5EF4-FFF2-40B4-BE49-F238E27FC236}">
                    <a16:creationId xmlns:a16="http://schemas.microsoft.com/office/drawing/2014/main" id="{C1457850-6712-534C-AA4A-4C42AA77DD2C}"/>
                  </a:ext>
                </a:extLst>
              </p:cNvPr>
              <p:cNvSpPr txBox="1">
                <a:spLocks noRot="1" noChangeAspect="1" noMove="1" noResize="1" noEditPoints="1" noAdjustHandles="1" noChangeArrowheads="1" noChangeShapeType="1" noTextEdit="1"/>
              </p:cNvSpPr>
              <p:nvPr/>
            </p:nvSpPr>
            <p:spPr>
              <a:xfrm>
                <a:off x="2169586" y="4208513"/>
                <a:ext cx="496033" cy="369332"/>
              </a:xfrm>
              <a:prstGeom prst="rect">
                <a:avLst/>
              </a:prstGeom>
              <a:blipFill>
                <a:blip r:embed="rId8"/>
                <a:stretch>
                  <a:fillRect/>
                </a:stretch>
              </a:blipFill>
            </p:spPr>
            <p:txBody>
              <a:bodyPr/>
              <a:lstStyle/>
              <a:p>
                <a:r>
                  <a:rPr lang="en-JP">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13CA9CAF-8140-0B43-9C86-F657A1C4CF86}"/>
                  </a:ext>
                </a:extLst>
              </p:cNvPr>
              <p:cNvSpPr txBox="1"/>
              <p:nvPr/>
            </p:nvSpPr>
            <p:spPr>
              <a:xfrm>
                <a:off x="2169586" y="5349699"/>
                <a:ext cx="496033" cy="369332"/>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JP"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𝑈</m:t>
                          </m:r>
                        </m:sub>
                      </m:sSub>
                    </m:oMath>
                  </m:oMathPara>
                </a14:m>
                <a:endParaRPr lang="en-JP" dirty="0"/>
              </a:p>
            </p:txBody>
          </p:sp>
        </mc:Choice>
        <mc:Fallback xmlns="">
          <p:sp>
            <p:nvSpPr>
              <p:cNvPr id="32" name="TextBox 31">
                <a:extLst>
                  <a:ext uri="{FF2B5EF4-FFF2-40B4-BE49-F238E27FC236}">
                    <a16:creationId xmlns:a16="http://schemas.microsoft.com/office/drawing/2014/main" id="{13CA9CAF-8140-0B43-9C86-F657A1C4CF86}"/>
                  </a:ext>
                </a:extLst>
              </p:cNvPr>
              <p:cNvSpPr txBox="1">
                <a:spLocks noRot="1" noChangeAspect="1" noMove="1" noResize="1" noEditPoints="1" noAdjustHandles="1" noChangeArrowheads="1" noChangeShapeType="1" noTextEdit="1"/>
              </p:cNvSpPr>
              <p:nvPr/>
            </p:nvSpPr>
            <p:spPr>
              <a:xfrm>
                <a:off x="2169586" y="5349699"/>
                <a:ext cx="496033" cy="369332"/>
              </a:xfrm>
              <a:prstGeom prst="rect">
                <a:avLst/>
              </a:prstGeom>
              <a:blipFill>
                <a:blip r:embed="rId9"/>
                <a:stretch>
                  <a:fillRect/>
                </a:stretch>
              </a:blipFill>
            </p:spPr>
            <p:txBody>
              <a:bodyPr/>
              <a:lstStyle/>
              <a:p>
                <a:r>
                  <a:rPr lang="en-JP">
                    <a:noFill/>
                  </a:rPr>
                  <a:t> </a:t>
                </a:r>
              </a:p>
            </p:txBody>
          </p:sp>
        </mc:Fallback>
      </mc:AlternateContent>
      <p:sp>
        <p:nvSpPr>
          <p:cNvPr id="33" name="TextBox 32">
            <a:extLst>
              <a:ext uri="{FF2B5EF4-FFF2-40B4-BE49-F238E27FC236}">
                <a16:creationId xmlns:a16="http://schemas.microsoft.com/office/drawing/2014/main" id="{A14ADB95-D73C-854E-879F-985C550A2ED7}"/>
              </a:ext>
            </a:extLst>
          </p:cNvPr>
          <p:cNvSpPr txBox="1"/>
          <p:nvPr/>
        </p:nvSpPr>
        <p:spPr>
          <a:xfrm>
            <a:off x="3430322" y="5881581"/>
            <a:ext cx="1405379" cy="261610"/>
          </a:xfrm>
          <a:prstGeom prst="rect">
            <a:avLst/>
          </a:prstGeom>
          <a:solidFill>
            <a:schemeClr val="bg1"/>
          </a:solidFill>
        </p:spPr>
        <p:txBody>
          <a:bodyPr wrap="square" rtlCol="0">
            <a:spAutoFit/>
          </a:bodyPr>
          <a:lstStyle/>
          <a:p>
            <a:pPr algn="ctr"/>
            <a:r>
              <a:rPr lang="en-US" sz="1100" dirty="0"/>
              <a:t>F</a:t>
            </a:r>
            <a:r>
              <a:rPr lang="en-JP" sz="1100" dirty="0"/>
              <a:t>irst point &gt;3 or &lt;-3 </a:t>
            </a:r>
          </a:p>
        </p:txBody>
      </p:sp>
    </p:spTree>
    <p:extLst>
      <p:ext uri="{BB962C8B-B14F-4D97-AF65-F5344CB8AC3E}">
        <p14:creationId xmlns:p14="http://schemas.microsoft.com/office/powerpoint/2010/main" val="39580791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6CBF69-0925-EC4F-BF85-1E734A8F5219}"/>
              </a:ext>
            </a:extLst>
          </p:cNvPr>
          <p:cNvSpPr>
            <a:spLocks noGrp="1"/>
          </p:cNvSpPr>
          <p:nvPr>
            <p:ph type="title"/>
          </p:nvPr>
        </p:nvSpPr>
        <p:spPr/>
        <p:txBody>
          <a:bodyPr/>
          <a:lstStyle/>
          <a:p>
            <a:r>
              <a:rPr lang="en-US" dirty="0"/>
              <a:t>Dataset Generation</a:t>
            </a:r>
            <a:r>
              <a:rPr lang="en-JP" dirty="0"/>
              <a:t> </a:t>
            </a:r>
          </a:p>
        </p:txBody>
      </p:sp>
      <p:sp>
        <p:nvSpPr>
          <p:cNvPr id="3" name="Content Placeholder 2">
            <a:extLst>
              <a:ext uri="{FF2B5EF4-FFF2-40B4-BE49-F238E27FC236}">
                <a16:creationId xmlns:a16="http://schemas.microsoft.com/office/drawing/2014/main" id="{A3D55116-C9E1-8345-8205-BCCF3E97FEC1}"/>
              </a:ext>
            </a:extLst>
          </p:cNvPr>
          <p:cNvSpPr>
            <a:spLocks noGrp="1"/>
          </p:cNvSpPr>
          <p:nvPr>
            <p:ph idx="1"/>
          </p:nvPr>
        </p:nvSpPr>
        <p:spPr>
          <a:xfrm>
            <a:off x="311727" y="1267690"/>
            <a:ext cx="8520546" cy="5192583"/>
          </a:xfrm>
        </p:spPr>
        <p:txBody>
          <a:bodyPr>
            <a:normAutofit/>
          </a:bodyPr>
          <a:lstStyle/>
          <a:p>
            <a:r>
              <a:rPr lang="en-US" dirty="0"/>
              <a:t>Method based on LTA/STA trigger algorithm</a:t>
            </a:r>
            <a:r>
              <a:rPr lang="en-JP" dirty="0"/>
              <a:t> </a:t>
            </a:r>
          </a:p>
          <a:p>
            <a:pPr marL="0" indent="0" algn="just">
              <a:buNone/>
            </a:pPr>
            <a:r>
              <a:rPr lang="en-US" dirty="0"/>
              <a:t>Step 1. Same as function based on acceleration value</a:t>
            </a:r>
          </a:p>
          <a:p>
            <a:pPr marL="0" indent="0">
              <a:buNone/>
            </a:pPr>
            <a:r>
              <a:rPr lang="en-JP" dirty="0"/>
              <a:t>Step 2. Because t</a:t>
            </a:r>
            <a:r>
              <a:rPr lang="en-US" dirty="0"/>
              <a:t>his algorithm needs a long-time segment to calculate average value, we apply it on one-minute length waveforms.</a:t>
            </a:r>
            <a:endParaRPr lang="en-JP" sz="2000" dirty="0"/>
          </a:p>
          <a:p>
            <a:pPr marL="457200" lvl="1" indent="0">
              <a:buNone/>
            </a:pPr>
            <a:r>
              <a:rPr lang="en-JP" dirty="0"/>
              <a:t>Sample rate: 100 points/second</a:t>
            </a:r>
          </a:p>
          <a:p>
            <a:pPr marL="457200" lvl="1" indent="0">
              <a:buNone/>
            </a:pPr>
            <a:r>
              <a:rPr lang="en-JP" dirty="0"/>
              <a:t>Length of short time window: 5 sample rate</a:t>
            </a:r>
          </a:p>
          <a:p>
            <a:pPr marL="457200" lvl="1" indent="0">
              <a:buNone/>
            </a:pPr>
            <a:r>
              <a:rPr lang="en-JP" dirty="0"/>
              <a:t>Length of long time window: 10 sample rate</a:t>
            </a:r>
          </a:p>
          <a:p>
            <a:pPr marL="457200" lvl="1" indent="0">
              <a:buNone/>
            </a:pPr>
            <a:r>
              <a:rPr lang="en-US" dirty="0"/>
              <a:t>Trigger threshold: 1.5</a:t>
            </a:r>
            <a:r>
              <a:rPr lang="en-JP" dirty="0"/>
              <a:t> </a:t>
            </a:r>
          </a:p>
        </p:txBody>
      </p:sp>
      <p:sp>
        <p:nvSpPr>
          <p:cNvPr id="4" name="Slide Number Placeholder 3">
            <a:extLst>
              <a:ext uri="{FF2B5EF4-FFF2-40B4-BE49-F238E27FC236}">
                <a16:creationId xmlns:a16="http://schemas.microsoft.com/office/drawing/2014/main" id="{6AE8A2F1-9B25-B743-B627-6A0EF425E6BF}"/>
              </a:ext>
            </a:extLst>
          </p:cNvPr>
          <p:cNvSpPr>
            <a:spLocks noGrp="1"/>
          </p:cNvSpPr>
          <p:nvPr>
            <p:ph type="sldNum" sz="quarter" idx="12"/>
          </p:nvPr>
        </p:nvSpPr>
        <p:spPr/>
        <p:txBody>
          <a:bodyPr/>
          <a:lstStyle/>
          <a:p>
            <a:fld id="{1496A917-549B-0E4E-84B0-9841174236B4}" type="slidenum">
              <a:rPr lang="en-JP" smtClean="0"/>
              <a:t>13</a:t>
            </a:fld>
            <a:endParaRPr lang="en-JP" dirty="0"/>
          </a:p>
        </p:txBody>
      </p:sp>
    </p:spTree>
    <p:extLst>
      <p:ext uri="{BB962C8B-B14F-4D97-AF65-F5344CB8AC3E}">
        <p14:creationId xmlns:p14="http://schemas.microsoft.com/office/powerpoint/2010/main" val="33312432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6CBF69-0925-EC4F-BF85-1E734A8F5219}"/>
              </a:ext>
            </a:extLst>
          </p:cNvPr>
          <p:cNvSpPr>
            <a:spLocks noGrp="1"/>
          </p:cNvSpPr>
          <p:nvPr>
            <p:ph type="title"/>
          </p:nvPr>
        </p:nvSpPr>
        <p:spPr/>
        <p:txBody>
          <a:bodyPr/>
          <a:lstStyle/>
          <a:p>
            <a:r>
              <a:rPr lang="en-US" dirty="0"/>
              <a:t>Dataset Generation</a:t>
            </a:r>
            <a:r>
              <a:rPr lang="en-JP" dirty="0"/>
              <a:t> </a:t>
            </a:r>
          </a:p>
        </p:txBody>
      </p:sp>
      <p:sp>
        <p:nvSpPr>
          <p:cNvPr id="3" name="Content Placeholder 2">
            <a:extLst>
              <a:ext uri="{FF2B5EF4-FFF2-40B4-BE49-F238E27FC236}">
                <a16:creationId xmlns:a16="http://schemas.microsoft.com/office/drawing/2014/main" id="{A3D55116-C9E1-8345-8205-BCCF3E97FEC1}"/>
              </a:ext>
            </a:extLst>
          </p:cNvPr>
          <p:cNvSpPr>
            <a:spLocks noGrp="1"/>
          </p:cNvSpPr>
          <p:nvPr>
            <p:ph idx="1"/>
          </p:nvPr>
        </p:nvSpPr>
        <p:spPr>
          <a:xfrm>
            <a:off x="311727" y="1267690"/>
            <a:ext cx="8520546" cy="5192583"/>
          </a:xfrm>
        </p:spPr>
        <p:txBody>
          <a:bodyPr>
            <a:normAutofit/>
          </a:bodyPr>
          <a:lstStyle/>
          <a:p>
            <a:r>
              <a:rPr lang="en-US" dirty="0"/>
              <a:t>Comparison of Arrival Time of Seismic Waveforms</a:t>
            </a:r>
          </a:p>
          <a:p>
            <a:pPr marL="0" indent="0">
              <a:buNone/>
            </a:pPr>
            <a:endParaRPr lang="en-JP" sz="2000" dirty="0"/>
          </a:p>
        </p:txBody>
      </p:sp>
      <p:sp>
        <p:nvSpPr>
          <p:cNvPr id="4" name="Slide Number Placeholder 3">
            <a:extLst>
              <a:ext uri="{FF2B5EF4-FFF2-40B4-BE49-F238E27FC236}">
                <a16:creationId xmlns:a16="http://schemas.microsoft.com/office/drawing/2014/main" id="{6AE8A2F1-9B25-B743-B627-6A0EF425E6BF}"/>
              </a:ext>
            </a:extLst>
          </p:cNvPr>
          <p:cNvSpPr>
            <a:spLocks noGrp="1"/>
          </p:cNvSpPr>
          <p:nvPr>
            <p:ph type="sldNum" sz="quarter" idx="12"/>
          </p:nvPr>
        </p:nvSpPr>
        <p:spPr/>
        <p:txBody>
          <a:bodyPr/>
          <a:lstStyle/>
          <a:p>
            <a:fld id="{1496A917-549B-0E4E-84B0-9841174236B4}" type="slidenum">
              <a:rPr lang="en-JP" smtClean="0"/>
              <a:t>14</a:t>
            </a:fld>
            <a:endParaRPr lang="en-JP" dirty="0"/>
          </a:p>
        </p:txBody>
      </p:sp>
      <p:grpSp>
        <p:nvGrpSpPr>
          <p:cNvPr id="30" name="Group 29">
            <a:extLst>
              <a:ext uri="{FF2B5EF4-FFF2-40B4-BE49-F238E27FC236}">
                <a16:creationId xmlns:a16="http://schemas.microsoft.com/office/drawing/2014/main" id="{AE74C9D9-15D7-8846-9E23-30170878E8EA}"/>
              </a:ext>
            </a:extLst>
          </p:cNvPr>
          <p:cNvGrpSpPr/>
          <p:nvPr/>
        </p:nvGrpSpPr>
        <p:grpSpPr>
          <a:xfrm>
            <a:off x="4794406" y="5856287"/>
            <a:ext cx="2760628" cy="865189"/>
            <a:chOff x="4988210" y="4245404"/>
            <a:chExt cx="2760628" cy="865189"/>
          </a:xfrm>
        </p:grpSpPr>
        <p:sp>
          <p:nvSpPr>
            <p:cNvPr id="13" name="TextBox 12">
              <a:extLst>
                <a:ext uri="{FF2B5EF4-FFF2-40B4-BE49-F238E27FC236}">
                  <a16:creationId xmlns:a16="http://schemas.microsoft.com/office/drawing/2014/main" id="{978AD05A-DB5C-784F-BB61-330F95F8B691}"/>
                </a:ext>
              </a:extLst>
            </p:cNvPr>
            <p:cNvSpPr txBox="1"/>
            <p:nvPr/>
          </p:nvSpPr>
          <p:spPr>
            <a:xfrm>
              <a:off x="4988210" y="4303202"/>
              <a:ext cx="2760628" cy="369332"/>
            </a:xfrm>
            <a:prstGeom prst="rect">
              <a:avLst/>
            </a:prstGeom>
            <a:noFill/>
          </p:spPr>
          <p:txBody>
            <a:bodyPr wrap="none" rtlCol="0">
              <a:spAutoFit/>
            </a:bodyPr>
            <a:lstStyle/>
            <a:p>
              <a:r>
                <a:rPr lang="en-US" dirty="0"/>
                <a:t>Acceleration based method</a:t>
              </a:r>
            </a:p>
          </p:txBody>
        </p:sp>
        <p:cxnSp>
          <p:nvCxnSpPr>
            <p:cNvPr id="15" name="Straight Connector 14">
              <a:extLst>
                <a:ext uri="{FF2B5EF4-FFF2-40B4-BE49-F238E27FC236}">
                  <a16:creationId xmlns:a16="http://schemas.microsoft.com/office/drawing/2014/main" id="{86716C87-572A-9243-9CE3-4AF9F35A0032}"/>
                </a:ext>
              </a:extLst>
            </p:cNvPr>
            <p:cNvCxnSpPr>
              <a:cxnSpLocks/>
            </p:cNvCxnSpPr>
            <p:nvPr/>
          </p:nvCxnSpPr>
          <p:spPr>
            <a:xfrm>
              <a:off x="5065408" y="4245404"/>
              <a:ext cx="2578179" cy="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2573F559-E026-364A-8FC8-58A9227700E0}"/>
                </a:ext>
              </a:extLst>
            </p:cNvPr>
            <p:cNvSpPr txBox="1"/>
            <p:nvPr/>
          </p:nvSpPr>
          <p:spPr>
            <a:xfrm>
              <a:off x="4988210" y="4741261"/>
              <a:ext cx="2167325" cy="369332"/>
            </a:xfrm>
            <a:prstGeom prst="rect">
              <a:avLst/>
            </a:prstGeom>
            <a:noFill/>
          </p:spPr>
          <p:txBody>
            <a:bodyPr wrap="none" rtlCol="0">
              <a:spAutoFit/>
            </a:bodyPr>
            <a:lstStyle/>
            <a:p>
              <a:r>
                <a:rPr lang="en-US" dirty="0"/>
                <a:t>Possible arrival range</a:t>
              </a:r>
            </a:p>
          </p:txBody>
        </p:sp>
        <p:cxnSp>
          <p:nvCxnSpPr>
            <p:cNvPr id="17" name="Straight Connector 16">
              <a:extLst>
                <a:ext uri="{FF2B5EF4-FFF2-40B4-BE49-F238E27FC236}">
                  <a16:creationId xmlns:a16="http://schemas.microsoft.com/office/drawing/2014/main" id="{9D632F2F-777E-CB4A-8AAC-7F171DF20726}"/>
                </a:ext>
              </a:extLst>
            </p:cNvPr>
            <p:cNvCxnSpPr>
              <a:cxnSpLocks/>
            </p:cNvCxnSpPr>
            <p:nvPr/>
          </p:nvCxnSpPr>
          <p:spPr>
            <a:xfrm>
              <a:off x="5065408" y="4708419"/>
              <a:ext cx="2578179" cy="0"/>
            </a:xfrm>
            <a:prstGeom prst="line">
              <a:avLst/>
            </a:prstGeom>
            <a:ln w="38100">
              <a:solidFill>
                <a:srgbClr val="00B050"/>
              </a:solidFill>
              <a:prstDash val="dash"/>
            </a:ln>
          </p:spPr>
          <p:style>
            <a:lnRef idx="1">
              <a:schemeClr val="accent1"/>
            </a:lnRef>
            <a:fillRef idx="0">
              <a:schemeClr val="accent1"/>
            </a:fillRef>
            <a:effectRef idx="0">
              <a:schemeClr val="accent1"/>
            </a:effectRef>
            <a:fontRef idx="minor">
              <a:schemeClr val="tx1"/>
            </a:fontRef>
          </p:style>
        </p:cxnSp>
      </p:grpSp>
      <p:grpSp>
        <p:nvGrpSpPr>
          <p:cNvPr id="29" name="Group 28">
            <a:extLst>
              <a:ext uri="{FF2B5EF4-FFF2-40B4-BE49-F238E27FC236}">
                <a16:creationId xmlns:a16="http://schemas.microsoft.com/office/drawing/2014/main" id="{FF1A1D2F-AF3F-4B44-9FCD-47C75E1F8DDC}"/>
              </a:ext>
            </a:extLst>
          </p:cNvPr>
          <p:cNvGrpSpPr/>
          <p:nvPr/>
        </p:nvGrpSpPr>
        <p:grpSpPr>
          <a:xfrm>
            <a:off x="1659534" y="5856287"/>
            <a:ext cx="2655377" cy="865189"/>
            <a:chOff x="846604" y="4285072"/>
            <a:chExt cx="2655377" cy="865189"/>
          </a:xfrm>
        </p:grpSpPr>
        <p:cxnSp>
          <p:nvCxnSpPr>
            <p:cNvPr id="21" name="Straight Connector 20">
              <a:extLst>
                <a:ext uri="{FF2B5EF4-FFF2-40B4-BE49-F238E27FC236}">
                  <a16:creationId xmlns:a16="http://schemas.microsoft.com/office/drawing/2014/main" id="{FF84252C-1142-8241-A612-22BCFF3ECEA3}"/>
                </a:ext>
              </a:extLst>
            </p:cNvPr>
            <p:cNvCxnSpPr>
              <a:cxnSpLocks/>
            </p:cNvCxnSpPr>
            <p:nvPr/>
          </p:nvCxnSpPr>
          <p:spPr>
            <a:xfrm>
              <a:off x="923802" y="4285072"/>
              <a:ext cx="2578179"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9B737552-85E6-CE43-AC25-01BE2CED4105}"/>
                </a:ext>
              </a:extLst>
            </p:cNvPr>
            <p:cNvSpPr txBox="1"/>
            <p:nvPr/>
          </p:nvSpPr>
          <p:spPr>
            <a:xfrm>
              <a:off x="846604" y="4348335"/>
              <a:ext cx="2180084" cy="369332"/>
            </a:xfrm>
            <a:prstGeom prst="rect">
              <a:avLst/>
            </a:prstGeom>
            <a:noFill/>
          </p:spPr>
          <p:txBody>
            <a:bodyPr wrap="none" rtlCol="0">
              <a:spAutoFit/>
            </a:bodyPr>
            <a:lstStyle/>
            <a:p>
              <a:r>
                <a:rPr lang="en-US" dirty="0"/>
                <a:t>JMA arrival time data</a:t>
              </a:r>
            </a:p>
          </p:txBody>
        </p:sp>
        <p:sp>
          <p:nvSpPr>
            <p:cNvPr id="23" name="TextBox 22">
              <a:extLst>
                <a:ext uri="{FF2B5EF4-FFF2-40B4-BE49-F238E27FC236}">
                  <a16:creationId xmlns:a16="http://schemas.microsoft.com/office/drawing/2014/main" id="{B1269C4F-5E9D-7249-9D39-59C448A2855D}"/>
                </a:ext>
              </a:extLst>
            </p:cNvPr>
            <p:cNvSpPr txBox="1"/>
            <p:nvPr/>
          </p:nvSpPr>
          <p:spPr>
            <a:xfrm>
              <a:off x="851790" y="4780929"/>
              <a:ext cx="1584023" cy="369332"/>
            </a:xfrm>
            <a:prstGeom prst="rect">
              <a:avLst/>
            </a:prstGeom>
            <a:noFill/>
          </p:spPr>
          <p:txBody>
            <a:bodyPr wrap="none" rtlCol="0">
              <a:spAutoFit/>
            </a:bodyPr>
            <a:lstStyle/>
            <a:p>
              <a:r>
                <a:rPr lang="en-US" dirty="0"/>
                <a:t>Classic STA/LTA</a:t>
              </a:r>
            </a:p>
          </p:txBody>
        </p:sp>
        <p:cxnSp>
          <p:nvCxnSpPr>
            <p:cNvPr id="25" name="Straight Connector 24">
              <a:extLst>
                <a:ext uri="{FF2B5EF4-FFF2-40B4-BE49-F238E27FC236}">
                  <a16:creationId xmlns:a16="http://schemas.microsoft.com/office/drawing/2014/main" id="{89FCC5F6-DAEC-CF44-91D3-22BC59452335}"/>
                </a:ext>
              </a:extLst>
            </p:cNvPr>
            <p:cNvCxnSpPr>
              <a:cxnSpLocks/>
            </p:cNvCxnSpPr>
            <p:nvPr/>
          </p:nvCxnSpPr>
          <p:spPr>
            <a:xfrm>
              <a:off x="923802" y="4746901"/>
              <a:ext cx="2578179" cy="0"/>
            </a:xfrm>
            <a:prstGeom prst="line">
              <a:avLst/>
            </a:prstGeom>
            <a:ln w="38100">
              <a:solidFill>
                <a:srgbClr val="2C2BFF"/>
              </a:solidFill>
            </a:ln>
          </p:spPr>
          <p:style>
            <a:lnRef idx="1">
              <a:schemeClr val="accent1"/>
            </a:lnRef>
            <a:fillRef idx="0">
              <a:schemeClr val="accent1"/>
            </a:fillRef>
            <a:effectRef idx="0">
              <a:schemeClr val="accent1"/>
            </a:effectRef>
            <a:fontRef idx="minor">
              <a:schemeClr val="tx1"/>
            </a:fontRef>
          </p:style>
        </p:cxnSp>
      </p:grpSp>
      <p:sp>
        <p:nvSpPr>
          <p:cNvPr id="5" name="TextBox 4">
            <a:extLst>
              <a:ext uri="{FF2B5EF4-FFF2-40B4-BE49-F238E27FC236}">
                <a16:creationId xmlns:a16="http://schemas.microsoft.com/office/drawing/2014/main" id="{7388D4D9-50BF-AD44-A285-5B2AB56875F9}"/>
              </a:ext>
            </a:extLst>
          </p:cNvPr>
          <p:cNvSpPr txBox="1"/>
          <p:nvPr/>
        </p:nvSpPr>
        <p:spPr>
          <a:xfrm>
            <a:off x="5956327" y="1711780"/>
            <a:ext cx="1349187" cy="369332"/>
          </a:xfrm>
          <a:prstGeom prst="rect">
            <a:avLst/>
          </a:prstGeom>
          <a:noFill/>
        </p:spPr>
        <p:txBody>
          <a:bodyPr wrap="square" rtlCol="0">
            <a:spAutoFit/>
          </a:bodyPr>
          <a:lstStyle/>
          <a:p>
            <a:pPr algn="ctr"/>
            <a:r>
              <a:rPr lang="en-US" dirty="0"/>
              <a:t>Z</a:t>
            </a:r>
            <a:r>
              <a:rPr lang="en-JP" dirty="0"/>
              <a:t>oom veiw</a:t>
            </a:r>
          </a:p>
        </p:txBody>
      </p:sp>
      <p:pic>
        <p:nvPicPr>
          <p:cNvPr id="26" name="Picture 25" descr="A screenshot of a social media post&#10;&#10;Description automatically generated">
            <a:extLst>
              <a:ext uri="{FF2B5EF4-FFF2-40B4-BE49-F238E27FC236}">
                <a16:creationId xmlns:a16="http://schemas.microsoft.com/office/drawing/2014/main" id="{A5FDAF60-52ED-7C4A-BB9A-E4690346F650}"/>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635169" y="1860583"/>
            <a:ext cx="3794400" cy="3794400"/>
          </a:xfrm>
          <a:prstGeom prst="rect">
            <a:avLst/>
          </a:prstGeom>
        </p:spPr>
      </p:pic>
      <p:pic>
        <p:nvPicPr>
          <p:cNvPr id="27" name="Picture 26" descr="A close up of a piece of paper&#10;&#10;Description automatically generated">
            <a:extLst>
              <a:ext uri="{FF2B5EF4-FFF2-40B4-BE49-F238E27FC236}">
                <a16:creationId xmlns:a16="http://schemas.microsoft.com/office/drawing/2014/main" id="{DBA58849-3BF4-7A4C-A348-67CE84553F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5380" y="2076960"/>
            <a:ext cx="3793209" cy="3574800"/>
          </a:xfrm>
          <a:prstGeom prst="rect">
            <a:avLst/>
          </a:prstGeom>
        </p:spPr>
      </p:pic>
      <p:pic>
        <p:nvPicPr>
          <p:cNvPr id="28" name="Picture 27" descr="A close up of a logo&#10;&#10;Description automatically generated">
            <a:extLst>
              <a:ext uri="{FF2B5EF4-FFF2-40B4-BE49-F238E27FC236}">
                <a16:creationId xmlns:a16="http://schemas.microsoft.com/office/drawing/2014/main" id="{146628AA-5AC1-5A40-9A8A-6E8428288338}"/>
              </a:ext>
            </a:extLst>
          </p:cNvPr>
          <p:cNvPicPr/>
          <p:nvPr/>
        </p:nvPicPr>
        <p:blipFill>
          <a:blip r:embed="rId4">
            <a:extLst>
              <a:ext uri="{28A0092B-C50C-407E-A947-70E740481C1C}">
                <a14:useLocalDpi xmlns:a14="http://schemas.microsoft.com/office/drawing/2010/main" val="0"/>
              </a:ext>
            </a:extLst>
          </a:blip>
          <a:stretch>
            <a:fillRect/>
          </a:stretch>
        </p:blipFill>
        <p:spPr>
          <a:xfrm>
            <a:off x="4978121" y="394822"/>
            <a:ext cx="3854152" cy="612733"/>
          </a:xfrm>
          <a:prstGeom prst="rect">
            <a:avLst/>
          </a:prstGeom>
        </p:spPr>
      </p:pic>
    </p:spTree>
    <p:extLst>
      <p:ext uri="{BB962C8B-B14F-4D97-AF65-F5344CB8AC3E}">
        <p14:creationId xmlns:p14="http://schemas.microsoft.com/office/powerpoint/2010/main" val="28673583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6CBF69-0925-EC4F-BF85-1E734A8F5219}"/>
              </a:ext>
            </a:extLst>
          </p:cNvPr>
          <p:cNvSpPr>
            <a:spLocks noGrp="1"/>
          </p:cNvSpPr>
          <p:nvPr>
            <p:ph type="title"/>
          </p:nvPr>
        </p:nvSpPr>
        <p:spPr/>
        <p:txBody>
          <a:bodyPr/>
          <a:lstStyle/>
          <a:p>
            <a:r>
              <a:rPr lang="en-US" dirty="0"/>
              <a:t>Dataset Generation</a:t>
            </a:r>
            <a:r>
              <a:rPr lang="en-JP" dirty="0"/>
              <a:t> </a:t>
            </a:r>
          </a:p>
        </p:txBody>
      </p:sp>
      <p:sp>
        <p:nvSpPr>
          <p:cNvPr id="3" name="Content Placeholder 2">
            <a:extLst>
              <a:ext uri="{FF2B5EF4-FFF2-40B4-BE49-F238E27FC236}">
                <a16:creationId xmlns:a16="http://schemas.microsoft.com/office/drawing/2014/main" id="{A3D55116-C9E1-8345-8205-BCCF3E97FEC1}"/>
              </a:ext>
            </a:extLst>
          </p:cNvPr>
          <p:cNvSpPr>
            <a:spLocks noGrp="1"/>
          </p:cNvSpPr>
          <p:nvPr>
            <p:ph idx="1"/>
          </p:nvPr>
        </p:nvSpPr>
        <p:spPr>
          <a:xfrm>
            <a:off x="311727" y="1267690"/>
            <a:ext cx="8520546" cy="5192583"/>
          </a:xfrm>
        </p:spPr>
        <p:txBody>
          <a:bodyPr>
            <a:normAutofit/>
          </a:bodyPr>
          <a:lstStyle/>
          <a:p>
            <a:r>
              <a:rPr lang="en-US" dirty="0"/>
              <a:t>Comparison of Arrival Time of Seismic Waveforms</a:t>
            </a:r>
          </a:p>
          <a:p>
            <a:pPr marL="0" indent="0">
              <a:buNone/>
            </a:pPr>
            <a:endParaRPr lang="en-JP" sz="2000" dirty="0"/>
          </a:p>
        </p:txBody>
      </p:sp>
      <p:sp>
        <p:nvSpPr>
          <p:cNvPr id="4" name="Slide Number Placeholder 3">
            <a:extLst>
              <a:ext uri="{FF2B5EF4-FFF2-40B4-BE49-F238E27FC236}">
                <a16:creationId xmlns:a16="http://schemas.microsoft.com/office/drawing/2014/main" id="{6AE8A2F1-9B25-B743-B627-6A0EF425E6BF}"/>
              </a:ext>
            </a:extLst>
          </p:cNvPr>
          <p:cNvSpPr>
            <a:spLocks noGrp="1"/>
          </p:cNvSpPr>
          <p:nvPr>
            <p:ph type="sldNum" sz="quarter" idx="12"/>
          </p:nvPr>
        </p:nvSpPr>
        <p:spPr/>
        <p:txBody>
          <a:bodyPr/>
          <a:lstStyle/>
          <a:p>
            <a:fld id="{1496A917-549B-0E4E-84B0-9841174236B4}" type="slidenum">
              <a:rPr lang="en-JP" smtClean="0"/>
              <a:t>15</a:t>
            </a:fld>
            <a:endParaRPr lang="en-JP" dirty="0"/>
          </a:p>
        </p:txBody>
      </p:sp>
      <p:grpSp>
        <p:nvGrpSpPr>
          <p:cNvPr id="30" name="Group 29">
            <a:extLst>
              <a:ext uri="{FF2B5EF4-FFF2-40B4-BE49-F238E27FC236}">
                <a16:creationId xmlns:a16="http://schemas.microsoft.com/office/drawing/2014/main" id="{AE74C9D9-15D7-8846-9E23-30170878E8EA}"/>
              </a:ext>
            </a:extLst>
          </p:cNvPr>
          <p:cNvGrpSpPr/>
          <p:nvPr/>
        </p:nvGrpSpPr>
        <p:grpSpPr>
          <a:xfrm>
            <a:off x="4794406" y="5856287"/>
            <a:ext cx="2760628" cy="865189"/>
            <a:chOff x="4988210" y="4245404"/>
            <a:chExt cx="2760628" cy="865189"/>
          </a:xfrm>
        </p:grpSpPr>
        <p:sp>
          <p:nvSpPr>
            <p:cNvPr id="13" name="TextBox 12">
              <a:extLst>
                <a:ext uri="{FF2B5EF4-FFF2-40B4-BE49-F238E27FC236}">
                  <a16:creationId xmlns:a16="http://schemas.microsoft.com/office/drawing/2014/main" id="{978AD05A-DB5C-784F-BB61-330F95F8B691}"/>
                </a:ext>
              </a:extLst>
            </p:cNvPr>
            <p:cNvSpPr txBox="1"/>
            <p:nvPr/>
          </p:nvSpPr>
          <p:spPr>
            <a:xfrm>
              <a:off x="4988210" y="4303202"/>
              <a:ext cx="2760628" cy="369332"/>
            </a:xfrm>
            <a:prstGeom prst="rect">
              <a:avLst/>
            </a:prstGeom>
            <a:noFill/>
          </p:spPr>
          <p:txBody>
            <a:bodyPr wrap="none" rtlCol="0">
              <a:spAutoFit/>
            </a:bodyPr>
            <a:lstStyle/>
            <a:p>
              <a:r>
                <a:rPr lang="en-US" dirty="0"/>
                <a:t>Acceleration based method</a:t>
              </a:r>
            </a:p>
          </p:txBody>
        </p:sp>
        <p:cxnSp>
          <p:nvCxnSpPr>
            <p:cNvPr id="15" name="Straight Connector 14">
              <a:extLst>
                <a:ext uri="{FF2B5EF4-FFF2-40B4-BE49-F238E27FC236}">
                  <a16:creationId xmlns:a16="http://schemas.microsoft.com/office/drawing/2014/main" id="{86716C87-572A-9243-9CE3-4AF9F35A0032}"/>
                </a:ext>
              </a:extLst>
            </p:cNvPr>
            <p:cNvCxnSpPr>
              <a:cxnSpLocks/>
            </p:cNvCxnSpPr>
            <p:nvPr/>
          </p:nvCxnSpPr>
          <p:spPr>
            <a:xfrm>
              <a:off x="5065408" y="4245404"/>
              <a:ext cx="2578179" cy="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2573F559-E026-364A-8FC8-58A9227700E0}"/>
                </a:ext>
              </a:extLst>
            </p:cNvPr>
            <p:cNvSpPr txBox="1"/>
            <p:nvPr/>
          </p:nvSpPr>
          <p:spPr>
            <a:xfrm>
              <a:off x="4988210" y="4741261"/>
              <a:ext cx="2167325" cy="369332"/>
            </a:xfrm>
            <a:prstGeom prst="rect">
              <a:avLst/>
            </a:prstGeom>
            <a:noFill/>
          </p:spPr>
          <p:txBody>
            <a:bodyPr wrap="none" rtlCol="0">
              <a:spAutoFit/>
            </a:bodyPr>
            <a:lstStyle/>
            <a:p>
              <a:r>
                <a:rPr lang="en-US" dirty="0"/>
                <a:t>Possible arrival range</a:t>
              </a:r>
            </a:p>
          </p:txBody>
        </p:sp>
        <p:cxnSp>
          <p:nvCxnSpPr>
            <p:cNvPr id="17" name="Straight Connector 16">
              <a:extLst>
                <a:ext uri="{FF2B5EF4-FFF2-40B4-BE49-F238E27FC236}">
                  <a16:creationId xmlns:a16="http://schemas.microsoft.com/office/drawing/2014/main" id="{9D632F2F-777E-CB4A-8AAC-7F171DF20726}"/>
                </a:ext>
              </a:extLst>
            </p:cNvPr>
            <p:cNvCxnSpPr>
              <a:cxnSpLocks/>
            </p:cNvCxnSpPr>
            <p:nvPr/>
          </p:nvCxnSpPr>
          <p:spPr>
            <a:xfrm>
              <a:off x="5065408" y="4708419"/>
              <a:ext cx="2578179" cy="0"/>
            </a:xfrm>
            <a:prstGeom prst="line">
              <a:avLst/>
            </a:prstGeom>
            <a:ln w="38100">
              <a:solidFill>
                <a:srgbClr val="00B050"/>
              </a:solidFill>
              <a:prstDash val="dash"/>
            </a:ln>
          </p:spPr>
          <p:style>
            <a:lnRef idx="1">
              <a:schemeClr val="accent1"/>
            </a:lnRef>
            <a:fillRef idx="0">
              <a:schemeClr val="accent1"/>
            </a:fillRef>
            <a:effectRef idx="0">
              <a:schemeClr val="accent1"/>
            </a:effectRef>
            <a:fontRef idx="minor">
              <a:schemeClr val="tx1"/>
            </a:fontRef>
          </p:style>
        </p:cxnSp>
      </p:grpSp>
      <p:grpSp>
        <p:nvGrpSpPr>
          <p:cNvPr id="29" name="Group 28">
            <a:extLst>
              <a:ext uri="{FF2B5EF4-FFF2-40B4-BE49-F238E27FC236}">
                <a16:creationId xmlns:a16="http://schemas.microsoft.com/office/drawing/2014/main" id="{FF1A1D2F-AF3F-4B44-9FCD-47C75E1F8DDC}"/>
              </a:ext>
            </a:extLst>
          </p:cNvPr>
          <p:cNvGrpSpPr/>
          <p:nvPr/>
        </p:nvGrpSpPr>
        <p:grpSpPr>
          <a:xfrm>
            <a:off x="1659534" y="5856287"/>
            <a:ext cx="2655377" cy="865189"/>
            <a:chOff x="846604" y="4285072"/>
            <a:chExt cx="2655377" cy="865189"/>
          </a:xfrm>
        </p:grpSpPr>
        <p:cxnSp>
          <p:nvCxnSpPr>
            <p:cNvPr id="21" name="Straight Connector 20">
              <a:extLst>
                <a:ext uri="{FF2B5EF4-FFF2-40B4-BE49-F238E27FC236}">
                  <a16:creationId xmlns:a16="http://schemas.microsoft.com/office/drawing/2014/main" id="{FF84252C-1142-8241-A612-22BCFF3ECEA3}"/>
                </a:ext>
              </a:extLst>
            </p:cNvPr>
            <p:cNvCxnSpPr>
              <a:cxnSpLocks/>
            </p:cNvCxnSpPr>
            <p:nvPr/>
          </p:nvCxnSpPr>
          <p:spPr>
            <a:xfrm>
              <a:off x="923802" y="4285072"/>
              <a:ext cx="2578179"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9B737552-85E6-CE43-AC25-01BE2CED4105}"/>
                </a:ext>
              </a:extLst>
            </p:cNvPr>
            <p:cNvSpPr txBox="1"/>
            <p:nvPr/>
          </p:nvSpPr>
          <p:spPr>
            <a:xfrm>
              <a:off x="846604" y="4348335"/>
              <a:ext cx="2180084" cy="369332"/>
            </a:xfrm>
            <a:prstGeom prst="rect">
              <a:avLst/>
            </a:prstGeom>
            <a:noFill/>
          </p:spPr>
          <p:txBody>
            <a:bodyPr wrap="none" rtlCol="0">
              <a:spAutoFit/>
            </a:bodyPr>
            <a:lstStyle/>
            <a:p>
              <a:r>
                <a:rPr lang="en-US" dirty="0"/>
                <a:t>JMA</a:t>
              </a:r>
              <a:r>
                <a:rPr lang="zh-CN" altLang="en-US" dirty="0"/>
                <a:t> </a:t>
              </a:r>
              <a:r>
                <a:rPr lang="en-US" altLang="zh-CN" dirty="0"/>
                <a:t>a</a:t>
              </a:r>
              <a:r>
                <a:rPr lang="en-US" dirty="0"/>
                <a:t>rrival time data</a:t>
              </a:r>
            </a:p>
          </p:txBody>
        </p:sp>
        <p:sp>
          <p:nvSpPr>
            <p:cNvPr id="23" name="TextBox 22">
              <a:extLst>
                <a:ext uri="{FF2B5EF4-FFF2-40B4-BE49-F238E27FC236}">
                  <a16:creationId xmlns:a16="http://schemas.microsoft.com/office/drawing/2014/main" id="{B1269C4F-5E9D-7249-9D39-59C448A2855D}"/>
                </a:ext>
              </a:extLst>
            </p:cNvPr>
            <p:cNvSpPr txBox="1"/>
            <p:nvPr/>
          </p:nvSpPr>
          <p:spPr>
            <a:xfrm>
              <a:off x="851790" y="4780929"/>
              <a:ext cx="1584023" cy="369332"/>
            </a:xfrm>
            <a:prstGeom prst="rect">
              <a:avLst/>
            </a:prstGeom>
            <a:noFill/>
          </p:spPr>
          <p:txBody>
            <a:bodyPr wrap="none" rtlCol="0">
              <a:spAutoFit/>
            </a:bodyPr>
            <a:lstStyle/>
            <a:p>
              <a:r>
                <a:rPr lang="en-US" dirty="0"/>
                <a:t>Classic STA/LTA</a:t>
              </a:r>
            </a:p>
          </p:txBody>
        </p:sp>
        <p:cxnSp>
          <p:nvCxnSpPr>
            <p:cNvPr id="25" name="Straight Connector 24">
              <a:extLst>
                <a:ext uri="{FF2B5EF4-FFF2-40B4-BE49-F238E27FC236}">
                  <a16:creationId xmlns:a16="http://schemas.microsoft.com/office/drawing/2014/main" id="{89FCC5F6-DAEC-CF44-91D3-22BC59452335}"/>
                </a:ext>
              </a:extLst>
            </p:cNvPr>
            <p:cNvCxnSpPr>
              <a:cxnSpLocks/>
            </p:cNvCxnSpPr>
            <p:nvPr/>
          </p:nvCxnSpPr>
          <p:spPr>
            <a:xfrm>
              <a:off x="923802" y="4746901"/>
              <a:ext cx="2578179" cy="0"/>
            </a:xfrm>
            <a:prstGeom prst="line">
              <a:avLst/>
            </a:prstGeom>
            <a:ln w="38100">
              <a:solidFill>
                <a:srgbClr val="2C2BFF"/>
              </a:solidFill>
            </a:ln>
          </p:spPr>
          <p:style>
            <a:lnRef idx="1">
              <a:schemeClr val="accent1"/>
            </a:lnRef>
            <a:fillRef idx="0">
              <a:schemeClr val="accent1"/>
            </a:fillRef>
            <a:effectRef idx="0">
              <a:schemeClr val="accent1"/>
            </a:effectRef>
            <a:fontRef idx="minor">
              <a:schemeClr val="tx1"/>
            </a:fontRef>
          </p:style>
        </p:cxnSp>
      </p:grpSp>
      <p:pic>
        <p:nvPicPr>
          <p:cNvPr id="19" name="Picture 18" descr="A screenshot of a cell phone&#10;&#10;Description automatically generated">
            <a:extLst>
              <a:ext uri="{FF2B5EF4-FFF2-40B4-BE49-F238E27FC236}">
                <a16:creationId xmlns:a16="http://schemas.microsoft.com/office/drawing/2014/main" id="{CB3697E3-8A28-8D41-B3F8-89F1A3409F67}"/>
              </a:ext>
            </a:extLst>
          </p:cNvPr>
          <p:cNvPicPr/>
          <p:nvPr/>
        </p:nvPicPr>
        <p:blipFill>
          <a:blip r:embed="rId2">
            <a:extLst>
              <a:ext uri="{28A0092B-C50C-407E-A947-70E740481C1C}">
                <a14:useLocalDpi xmlns:a14="http://schemas.microsoft.com/office/drawing/2010/main" val="0"/>
              </a:ext>
            </a:extLst>
          </a:blip>
          <a:stretch>
            <a:fillRect/>
          </a:stretch>
        </p:blipFill>
        <p:spPr>
          <a:xfrm>
            <a:off x="593387" y="1866887"/>
            <a:ext cx="3791460" cy="3794400"/>
          </a:xfrm>
          <a:prstGeom prst="rect">
            <a:avLst/>
          </a:prstGeom>
        </p:spPr>
      </p:pic>
      <p:pic>
        <p:nvPicPr>
          <p:cNvPr id="20" name="Picture 19" descr="A close up of text on a white background&#10;&#10;Description automatically generated">
            <a:extLst>
              <a:ext uri="{FF2B5EF4-FFF2-40B4-BE49-F238E27FC236}">
                <a16:creationId xmlns:a16="http://schemas.microsoft.com/office/drawing/2014/main" id="{4BE9F20F-D78E-D54B-BEEF-61026CFB37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0" y="2086487"/>
            <a:ext cx="3793210" cy="3574800"/>
          </a:xfrm>
          <a:prstGeom prst="rect">
            <a:avLst/>
          </a:prstGeom>
        </p:spPr>
      </p:pic>
      <p:sp>
        <p:nvSpPr>
          <p:cNvPr id="5" name="TextBox 4">
            <a:extLst>
              <a:ext uri="{FF2B5EF4-FFF2-40B4-BE49-F238E27FC236}">
                <a16:creationId xmlns:a16="http://schemas.microsoft.com/office/drawing/2014/main" id="{7388D4D9-50BF-AD44-A285-5B2AB56875F9}"/>
              </a:ext>
            </a:extLst>
          </p:cNvPr>
          <p:cNvSpPr txBox="1"/>
          <p:nvPr/>
        </p:nvSpPr>
        <p:spPr>
          <a:xfrm>
            <a:off x="5933966" y="1725505"/>
            <a:ext cx="1349187" cy="369332"/>
          </a:xfrm>
          <a:prstGeom prst="rect">
            <a:avLst/>
          </a:prstGeom>
          <a:noFill/>
        </p:spPr>
        <p:txBody>
          <a:bodyPr wrap="square" rtlCol="0">
            <a:spAutoFit/>
          </a:bodyPr>
          <a:lstStyle/>
          <a:p>
            <a:pPr algn="ctr"/>
            <a:r>
              <a:rPr lang="en-US" dirty="0"/>
              <a:t>Z</a:t>
            </a:r>
            <a:r>
              <a:rPr lang="en-JP" dirty="0"/>
              <a:t>oom veiw</a:t>
            </a:r>
          </a:p>
        </p:txBody>
      </p:sp>
      <p:pic>
        <p:nvPicPr>
          <p:cNvPr id="18" name="Picture 17" descr="A close up of a logo&#10;&#10;Description automatically generated">
            <a:extLst>
              <a:ext uri="{FF2B5EF4-FFF2-40B4-BE49-F238E27FC236}">
                <a16:creationId xmlns:a16="http://schemas.microsoft.com/office/drawing/2014/main" id="{D8D29381-8202-044D-945B-1307BB0EE8F4}"/>
              </a:ext>
            </a:extLst>
          </p:cNvPr>
          <p:cNvPicPr/>
          <p:nvPr/>
        </p:nvPicPr>
        <p:blipFill>
          <a:blip r:embed="rId4">
            <a:extLst>
              <a:ext uri="{28A0092B-C50C-407E-A947-70E740481C1C}">
                <a14:useLocalDpi xmlns:a14="http://schemas.microsoft.com/office/drawing/2010/main" val="0"/>
              </a:ext>
            </a:extLst>
          </a:blip>
          <a:stretch>
            <a:fillRect/>
          </a:stretch>
        </p:blipFill>
        <p:spPr>
          <a:xfrm>
            <a:off x="4978121" y="394822"/>
            <a:ext cx="3854152" cy="612733"/>
          </a:xfrm>
          <a:prstGeom prst="rect">
            <a:avLst/>
          </a:prstGeom>
        </p:spPr>
      </p:pic>
    </p:spTree>
    <p:extLst>
      <p:ext uri="{BB962C8B-B14F-4D97-AF65-F5344CB8AC3E}">
        <p14:creationId xmlns:p14="http://schemas.microsoft.com/office/powerpoint/2010/main" val="24241296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879BE0-AE4A-E540-8695-7A7E809AD336}"/>
              </a:ext>
            </a:extLst>
          </p:cNvPr>
          <p:cNvSpPr>
            <a:spLocks noGrp="1"/>
          </p:cNvSpPr>
          <p:nvPr>
            <p:ph type="title"/>
          </p:nvPr>
        </p:nvSpPr>
        <p:spPr/>
        <p:txBody>
          <a:bodyPr/>
          <a:lstStyle/>
          <a:p>
            <a:r>
              <a:rPr lang="en-US" dirty="0"/>
              <a:t>Dataset Generation</a:t>
            </a:r>
            <a:r>
              <a:rPr lang="en-JP" dirty="0"/>
              <a:t> </a:t>
            </a:r>
          </a:p>
        </p:txBody>
      </p:sp>
      <p:sp>
        <p:nvSpPr>
          <p:cNvPr id="3" name="Content Placeholder 2">
            <a:extLst>
              <a:ext uri="{FF2B5EF4-FFF2-40B4-BE49-F238E27FC236}">
                <a16:creationId xmlns:a16="http://schemas.microsoft.com/office/drawing/2014/main" id="{335E116B-22EA-1C41-A3A1-AD693E96A332}"/>
              </a:ext>
            </a:extLst>
          </p:cNvPr>
          <p:cNvSpPr>
            <a:spLocks noGrp="1"/>
          </p:cNvSpPr>
          <p:nvPr>
            <p:ph idx="1"/>
          </p:nvPr>
        </p:nvSpPr>
        <p:spPr/>
        <p:txBody>
          <a:bodyPr/>
          <a:lstStyle/>
          <a:p>
            <a:pPr marL="0" indent="0">
              <a:buNone/>
            </a:pPr>
            <a:r>
              <a:rPr lang="en-US" dirty="0"/>
              <a:t>Data collected during June 2008</a:t>
            </a:r>
            <a:endParaRPr lang="en-JP" dirty="0"/>
          </a:p>
        </p:txBody>
      </p:sp>
      <p:sp>
        <p:nvSpPr>
          <p:cNvPr id="4" name="Slide Number Placeholder 3">
            <a:extLst>
              <a:ext uri="{FF2B5EF4-FFF2-40B4-BE49-F238E27FC236}">
                <a16:creationId xmlns:a16="http://schemas.microsoft.com/office/drawing/2014/main" id="{E1940177-E909-D745-AFD0-4AFDFE4FBCDB}"/>
              </a:ext>
            </a:extLst>
          </p:cNvPr>
          <p:cNvSpPr>
            <a:spLocks noGrp="1"/>
          </p:cNvSpPr>
          <p:nvPr>
            <p:ph type="sldNum" sz="quarter" idx="12"/>
          </p:nvPr>
        </p:nvSpPr>
        <p:spPr/>
        <p:txBody>
          <a:bodyPr/>
          <a:lstStyle/>
          <a:p>
            <a:fld id="{1496A917-549B-0E4E-84B0-9841174236B4}" type="slidenum">
              <a:rPr lang="en-JP" smtClean="0"/>
              <a:pPr/>
              <a:t>16</a:t>
            </a:fld>
            <a:endParaRPr lang="en-JP" dirty="0"/>
          </a:p>
        </p:txBody>
      </p:sp>
      <p:pic>
        <p:nvPicPr>
          <p:cNvPr id="5" name="Picture 4" descr="Fireworks in the sky&#10;&#10;Description automatically generated">
            <a:extLst>
              <a:ext uri="{FF2B5EF4-FFF2-40B4-BE49-F238E27FC236}">
                <a16:creationId xmlns:a16="http://schemas.microsoft.com/office/drawing/2014/main" id="{CE92B79F-6FE8-0A49-90E4-4EE8F62CB9E6}"/>
              </a:ext>
            </a:extLst>
          </p:cNvPr>
          <p:cNvPicPr/>
          <p:nvPr/>
        </p:nvPicPr>
        <p:blipFill rotWithShape="1">
          <a:blip r:embed="rId3" cstate="print">
            <a:extLst>
              <a:ext uri="{28A0092B-C50C-407E-A947-70E740481C1C}">
                <a14:useLocalDpi xmlns:a14="http://schemas.microsoft.com/office/drawing/2010/main" val="0"/>
              </a:ext>
            </a:extLst>
          </a:blip>
          <a:srcRect t="4376"/>
          <a:stretch/>
        </p:blipFill>
        <p:spPr bwMode="auto">
          <a:xfrm>
            <a:off x="2198489" y="1750303"/>
            <a:ext cx="4747022" cy="4562032"/>
          </a:xfrm>
          <a:prstGeom prst="rect">
            <a:avLst/>
          </a:prstGeom>
          <a:ln>
            <a:noFill/>
          </a:ln>
          <a:extLst>
            <a:ext uri="{53640926-AAD7-44D8-BBD7-CCE9431645EC}">
              <a14:shadowObscured xmlns:a14="http://schemas.microsoft.com/office/drawing/2010/main"/>
            </a:ext>
          </a:extLst>
        </p:spPr>
      </p:pic>
      <p:sp>
        <p:nvSpPr>
          <p:cNvPr id="6" name="TextBox 5">
            <a:extLst>
              <a:ext uri="{FF2B5EF4-FFF2-40B4-BE49-F238E27FC236}">
                <a16:creationId xmlns:a16="http://schemas.microsoft.com/office/drawing/2014/main" id="{D0B1D1B6-CDF1-5B44-9D53-5734B19BBB3E}"/>
              </a:ext>
            </a:extLst>
          </p:cNvPr>
          <p:cNvSpPr txBox="1"/>
          <p:nvPr/>
        </p:nvSpPr>
        <p:spPr>
          <a:xfrm>
            <a:off x="2122448" y="6320469"/>
            <a:ext cx="4899102" cy="307777"/>
          </a:xfrm>
          <a:prstGeom prst="rect">
            <a:avLst/>
          </a:prstGeom>
          <a:noFill/>
        </p:spPr>
        <p:txBody>
          <a:bodyPr wrap="square" rtlCol="0">
            <a:spAutoFit/>
          </a:bodyPr>
          <a:lstStyle/>
          <a:p>
            <a:pPr algn="ctr"/>
            <a:r>
              <a:rPr lang="en-US" sz="1400" dirty="0"/>
              <a:t>Earthquake epicenter distribution during June 2008.</a:t>
            </a:r>
            <a:r>
              <a:rPr lang="en-JP" sz="1400" dirty="0"/>
              <a:t> </a:t>
            </a:r>
          </a:p>
        </p:txBody>
      </p:sp>
    </p:spTree>
    <p:extLst>
      <p:ext uri="{BB962C8B-B14F-4D97-AF65-F5344CB8AC3E}">
        <p14:creationId xmlns:p14="http://schemas.microsoft.com/office/powerpoint/2010/main" val="21468789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879BE0-AE4A-E540-8695-7A7E809AD336}"/>
              </a:ext>
            </a:extLst>
          </p:cNvPr>
          <p:cNvSpPr>
            <a:spLocks noGrp="1"/>
          </p:cNvSpPr>
          <p:nvPr>
            <p:ph type="title"/>
          </p:nvPr>
        </p:nvSpPr>
        <p:spPr/>
        <p:txBody>
          <a:bodyPr/>
          <a:lstStyle/>
          <a:p>
            <a:r>
              <a:rPr lang="en-US" dirty="0"/>
              <a:t>Dataset Generation</a:t>
            </a:r>
            <a:r>
              <a:rPr lang="en-JP" dirty="0"/>
              <a:t> </a:t>
            </a:r>
          </a:p>
        </p:txBody>
      </p:sp>
      <p:sp>
        <p:nvSpPr>
          <p:cNvPr id="3" name="Content Placeholder 2">
            <a:extLst>
              <a:ext uri="{FF2B5EF4-FFF2-40B4-BE49-F238E27FC236}">
                <a16:creationId xmlns:a16="http://schemas.microsoft.com/office/drawing/2014/main" id="{335E116B-22EA-1C41-A3A1-AD693E96A332}"/>
              </a:ext>
            </a:extLst>
          </p:cNvPr>
          <p:cNvSpPr>
            <a:spLocks noGrp="1"/>
          </p:cNvSpPr>
          <p:nvPr>
            <p:ph idx="1"/>
          </p:nvPr>
        </p:nvSpPr>
        <p:spPr/>
        <p:txBody>
          <a:bodyPr/>
          <a:lstStyle/>
          <a:p>
            <a:pPr marL="0" indent="0">
              <a:buNone/>
            </a:pPr>
            <a:r>
              <a:rPr lang="en-US" dirty="0"/>
              <a:t>Data collected during June 2008</a:t>
            </a:r>
            <a:endParaRPr lang="en-JP" dirty="0"/>
          </a:p>
        </p:txBody>
      </p:sp>
      <p:sp>
        <p:nvSpPr>
          <p:cNvPr id="4" name="Slide Number Placeholder 3">
            <a:extLst>
              <a:ext uri="{FF2B5EF4-FFF2-40B4-BE49-F238E27FC236}">
                <a16:creationId xmlns:a16="http://schemas.microsoft.com/office/drawing/2014/main" id="{E1940177-E909-D745-AFD0-4AFDFE4FBCDB}"/>
              </a:ext>
            </a:extLst>
          </p:cNvPr>
          <p:cNvSpPr>
            <a:spLocks noGrp="1"/>
          </p:cNvSpPr>
          <p:nvPr>
            <p:ph type="sldNum" sz="quarter" idx="12"/>
          </p:nvPr>
        </p:nvSpPr>
        <p:spPr/>
        <p:txBody>
          <a:bodyPr/>
          <a:lstStyle/>
          <a:p>
            <a:fld id="{1496A917-549B-0E4E-84B0-9841174236B4}" type="slidenum">
              <a:rPr lang="en-JP" smtClean="0"/>
              <a:pPr/>
              <a:t>17</a:t>
            </a:fld>
            <a:endParaRPr lang="en-JP" dirty="0"/>
          </a:p>
        </p:txBody>
      </p:sp>
      <p:sp>
        <p:nvSpPr>
          <p:cNvPr id="6" name="TextBox 5">
            <a:extLst>
              <a:ext uri="{FF2B5EF4-FFF2-40B4-BE49-F238E27FC236}">
                <a16:creationId xmlns:a16="http://schemas.microsoft.com/office/drawing/2014/main" id="{D0B1D1B6-CDF1-5B44-9D53-5734B19BBB3E}"/>
              </a:ext>
            </a:extLst>
          </p:cNvPr>
          <p:cNvSpPr txBox="1"/>
          <p:nvPr/>
        </p:nvSpPr>
        <p:spPr>
          <a:xfrm>
            <a:off x="2122448" y="6413699"/>
            <a:ext cx="4899102" cy="307777"/>
          </a:xfrm>
          <a:prstGeom prst="rect">
            <a:avLst/>
          </a:prstGeom>
          <a:noFill/>
        </p:spPr>
        <p:txBody>
          <a:bodyPr wrap="square" rtlCol="0">
            <a:spAutoFit/>
          </a:bodyPr>
          <a:lstStyle/>
          <a:p>
            <a:pPr algn="ctr"/>
            <a:r>
              <a:rPr lang="en-US" sz="1400" dirty="0"/>
              <a:t>Number of events collected by every station.</a:t>
            </a:r>
            <a:r>
              <a:rPr lang="en-JP" sz="1400" dirty="0"/>
              <a:t> </a:t>
            </a:r>
          </a:p>
        </p:txBody>
      </p:sp>
      <p:pic>
        <p:nvPicPr>
          <p:cNvPr id="7" name="Picture 6" descr="A picture containing drawing&#10;&#10;Description automatically generated">
            <a:extLst>
              <a:ext uri="{FF2B5EF4-FFF2-40B4-BE49-F238E27FC236}">
                <a16:creationId xmlns:a16="http://schemas.microsoft.com/office/drawing/2014/main" id="{61697362-B3E7-174D-93D7-07DAAE94B9A3}"/>
              </a:ext>
            </a:extLst>
          </p:cNvPr>
          <p:cNvPicPr/>
          <p:nvPr/>
        </p:nvPicPr>
        <p:blipFill rotWithShape="1">
          <a:blip r:embed="rId2" cstate="print">
            <a:extLst>
              <a:ext uri="{28A0092B-C50C-407E-A947-70E740481C1C}">
                <a14:useLocalDpi xmlns:a14="http://schemas.microsoft.com/office/drawing/2010/main" val="0"/>
              </a:ext>
            </a:extLst>
          </a:blip>
          <a:srcRect t="4498"/>
          <a:stretch/>
        </p:blipFill>
        <p:spPr>
          <a:xfrm>
            <a:off x="1754459" y="1709997"/>
            <a:ext cx="5635082" cy="4713706"/>
          </a:xfrm>
          <a:prstGeom prst="rect">
            <a:avLst/>
          </a:prstGeom>
        </p:spPr>
      </p:pic>
    </p:spTree>
    <p:extLst>
      <p:ext uri="{BB962C8B-B14F-4D97-AF65-F5344CB8AC3E}">
        <p14:creationId xmlns:p14="http://schemas.microsoft.com/office/powerpoint/2010/main" val="26012202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879BE0-AE4A-E540-8695-7A7E809AD336}"/>
              </a:ext>
            </a:extLst>
          </p:cNvPr>
          <p:cNvSpPr>
            <a:spLocks noGrp="1"/>
          </p:cNvSpPr>
          <p:nvPr>
            <p:ph type="title"/>
          </p:nvPr>
        </p:nvSpPr>
        <p:spPr/>
        <p:txBody>
          <a:bodyPr/>
          <a:lstStyle/>
          <a:p>
            <a:r>
              <a:rPr lang="en-US" dirty="0"/>
              <a:t>Dataset Generation</a:t>
            </a:r>
            <a:r>
              <a:rPr lang="en-JP" dirty="0"/>
              <a:t> </a:t>
            </a:r>
          </a:p>
        </p:txBody>
      </p:sp>
      <p:sp>
        <p:nvSpPr>
          <p:cNvPr id="3" name="Content Placeholder 2">
            <a:extLst>
              <a:ext uri="{FF2B5EF4-FFF2-40B4-BE49-F238E27FC236}">
                <a16:creationId xmlns:a16="http://schemas.microsoft.com/office/drawing/2014/main" id="{335E116B-22EA-1C41-A3A1-AD693E96A332}"/>
              </a:ext>
            </a:extLst>
          </p:cNvPr>
          <p:cNvSpPr>
            <a:spLocks noGrp="1"/>
          </p:cNvSpPr>
          <p:nvPr>
            <p:ph idx="1"/>
          </p:nvPr>
        </p:nvSpPr>
        <p:spPr/>
        <p:txBody>
          <a:bodyPr/>
          <a:lstStyle/>
          <a:p>
            <a:pPr marL="0" indent="0">
              <a:buNone/>
            </a:pPr>
            <a:r>
              <a:rPr lang="en-US" dirty="0"/>
              <a:t>Data collected during June 2008</a:t>
            </a:r>
            <a:endParaRPr lang="en-JP" dirty="0"/>
          </a:p>
        </p:txBody>
      </p:sp>
      <p:sp>
        <p:nvSpPr>
          <p:cNvPr id="4" name="Slide Number Placeholder 3">
            <a:extLst>
              <a:ext uri="{FF2B5EF4-FFF2-40B4-BE49-F238E27FC236}">
                <a16:creationId xmlns:a16="http://schemas.microsoft.com/office/drawing/2014/main" id="{E1940177-E909-D745-AFD0-4AFDFE4FBCDB}"/>
              </a:ext>
            </a:extLst>
          </p:cNvPr>
          <p:cNvSpPr>
            <a:spLocks noGrp="1"/>
          </p:cNvSpPr>
          <p:nvPr>
            <p:ph type="sldNum" sz="quarter" idx="12"/>
          </p:nvPr>
        </p:nvSpPr>
        <p:spPr/>
        <p:txBody>
          <a:bodyPr/>
          <a:lstStyle/>
          <a:p>
            <a:fld id="{1496A917-549B-0E4E-84B0-9841174236B4}" type="slidenum">
              <a:rPr lang="en-JP" smtClean="0"/>
              <a:pPr/>
              <a:t>18</a:t>
            </a:fld>
            <a:endParaRPr lang="en-JP" dirty="0"/>
          </a:p>
        </p:txBody>
      </p:sp>
      <p:sp>
        <p:nvSpPr>
          <p:cNvPr id="6" name="TextBox 5">
            <a:extLst>
              <a:ext uri="{FF2B5EF4-FFF2-40B4-BE49-F238E27FC236}">
                <a16:creationId xmlns:a16="http://schemas.microsoft.com/office/drawing/2014/main" id="{D0B1D1B6-CDF1-5B44-9D53-5734B19BBB3E}"/>
              </a:ext>
            </a:extLst>
          </p:cNvPr>
          <p:cNvSpPr txBox="1"/>
          <p:nvPr/>
        </p:nvSpPr>
        <p:spPr>
          <a:xfrm>
            <a:off x="2122448" y="6356351"/>
            <a:ext cx="4899102" cy="307777"/>
          </a:xfrm>
          <a:prstGeom prst="rect">
            <a:avLst/>
          </a:prstGeom>
          <a:noFill/>
        </p:spPr>
        <p:txBody>
          <a:bodyPr wrap="square" rtlCol="0">
            <a:spAutoFit/>
          </a:bodyPr>
          <a:lstStyle/>
          <a:p>
            <a:pPr algn="ctr"/>
            <a:r>
              <a:rPr lang="en-US" sz="1400" dirty="0"/>
              <a:t>Stations with most events recorded during June 2008.</a:t>
            </a:r>
            <a:r>
              <a:rPr lang="en-JP" sz="1400" dirty="0"/>
              <a:t> </a:t>
            </a:r>
          </a:p>
        </p:txBody>
      </p:sp>
      <p:pic>
        <p:nvPicPr>
          <p:cNvPr id="8" name="Picture 7" descr="A picture containing object, clock&#10;&#10;Description automatically generated">
            <a:extLst>
              <a:ext uri="{FF2B5EF4-FFF2-40B4-BE49-F238E27FC236}">
                <a16:creationId xmlns:a16="http://schemas.microsoft.com/office/drawing/2014/main" id="{8DA72E61-35DB-8C40-B0D8-CA52136A3F0B}"/>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1494262" y="1773149"/>
            <a:ext cx="6155476" cy="4441692"/>
          </a:xfrm>
          <a:prstGeom prst="rect">
            <a:avLst/>
          </a:prstGeom>
        </p:spPr>
      </p:pic>
    </p:spTree>
    <p:extLst>
      <p:ext uri="{BB962C8B-B14F-4D97-AF65-F5344CB8AC3E}">
        <p14:creationId xmlns:p14="http://schemas.microsoft.com/office/powerpoint/2010/main" val="28254988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A51141-1ABF-444E-9DDC-029F17CEBBC5}"/>
              </a:ext>
            </a:extLst>
          </p:cNvPr>
          <p:cNvSpPr>
            <a:spLocks noGrp="1"/>
          </p:cNvSpPr>
          <p:nvPr>
            <p:ph type="title"/>
          </p:nvPr>
        </p:nvSpPr>
        <p:spPr/>
        <p:txBody>
          <a:bodyPr/>
          <a:lstStyle/>
          <a:p>
            <a:r>
              <a:rPr lang="en-JP" dirty="0"/>
              <a:t>Contents</a:t>
            </a:r>
          </a:p>
        </p:txBody>
      </p:sp>
      <p:sp>
        <p:nvSpPr>
          <p:cNvPr id="3" name="Content Placeholder 2">
            <a:extLst>
              <a:ext uri="{FF2B5EF4-FFF2-40B4-BE49-F238E27FC236}">
                <a16:creationId xmlns:a16="http://schemas.microsoft.com/office/drawing/2014/main" id="{C32CC197-67D1-3E44-A9E6-5C417B4B2D75}"/>
              </a:ext>
            </a:extLst>
          </p:cNvPr>
          <p:cNvSpPr>
            <a:spLocks noGrp="1"/>
          </p:cNvSpPr>
          <p:nvPr>
            <p:ph idx="1"/>
          </p:nvPr>
        </p:nvSpPr>
        <p:spPr/>
        <p:txBody>
          <a:bodyPr/>
          <a:lstStyle/>
          <a:p>
            <a:r>
              <a:rPr lang="en-US" dirty="0"/>
              <a:t>Introduction</a:t>
            </a:r>
            <a:r>
              <a:rPr lang="en-JP" dirty="0"/>
              <a:t> </a:t>
            </a:r>
          </a:p>
          <a:p>
            <a:r>
              <a:rPr lang="en-US" dirty="0"/>
              <a:t>Dataset Generation</a:t>
            </a:r>
            <a:r>
              <a:rPr lang="en-JP" dirty="0"/>
              <a:t> </a:t>
            </a:r>
          </a:p>
          <a:p>
            <a:r>
              <a:rPr lang="en-US" dirty="0"/>
              <a:t>Training Process</a:t>
            </a:r>
            <a:r>
              <a:rPr lang="en-JP" dirty="0"/>
              <a:t> </a:t>
            </a:r>
          </a:p>
          <a:p>
            <a:r>
              <a:rPr lang="en-US" dirty="0"/>
              <a:t>Results  </a:t>
            </a:r>
          </a:p>
          <a:p>
            <a:r>
              <a:rPr lang="en-US" dirty="0"/>
              <a:t>Conclusions</a:t>
            </a:r>
            <a:endParaRPr lang="en-JP" dirty="0"/>
          </a:p>
        </p:txBody>
      </p:sp>
      <p:sp>
        <p:nvSpPr>
          <p:cNvPr id="4" name="Slide Number Placeholder 3">
            <a:extLst>
              <a:ext uri="{FF2B5EF4-FFF2-40B4-BE49-F238E27FC236}">
                <a16:creationId xmlns:a16="http://schemas.microsoft.com/office/drawing/2014/main" id="{186F2EA6-A4CA-564E-8BC4-601A5916A257}"/>
              </a:ext>
            </a:extLst>
          </p:cNvPr>
          <p:cNvSpPr>
            <a:spLocks noGrp="1"/>
          </p:cNvSpPr>
          <p:nvPr>
            <p:ph type="sldNum" sz="quarter" idx="12"/>
          </p:nvPr>
        </p:nvSpPr>
        <p:spPr/>
        <p:txBody>
          <a:bodyPr/>
          <a:lstStyle/>
          <a:p>
            <a:fld id="{1496A917-549B-0E4E-84B0-9841174236B4}" type="slidenum">
              <a:rPr lang="en-JP" smtClean="0"/>
              <a:t>1</a:t>
            </a:fld>
            <a:endParaRPr lang="en-JP"/>
          </a:p>
        </p:txBody>
      </p:sp>
    </p:spTree>
    <p:extLst>
      <p:ext uri="{BB962C8B-B14F-4D97-AF65-F5344CB8AC3E}">
        <p14:creationId xmlns:p14="http://schemas.microsoft.com/office/powerpoint/2010/main" val="40364407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4DE39-3511-9243-92C9-217ACD3A64EC}"/>
              </a:ext>
            </a:extLst>
          </p:cNvPr>
          <p:cNvSpPr>
            <a:spLocks noGrp="1"/>
          </p:cNvSpPr>
          <p:nvPr>
            <p:ph type="title"/>
          </p:nvPr>
        </p:nvSpPr>
        <p:spPr/>
        <p:txBody>
          <a:bodyPr/>
          <a:lstStyle/>
          <a:p>
            <a:r>
              <a:rPr lang="en-US" dirty="0"/>
              <a:t>Training Process</a:t>
            </a:r>
            <a:endParaRPr lang="en-JP"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77E4A3A-B78C-1A40-8BE8-7292984FA4A7}"/>
                  </a:ext>
                </a:extLst>
              </p:cNvPr>
              <p:cNvSpPr>
                <a:spLocks noGrp="1"/>
              </p:cNvSpPr>
              <p:nvPr>
                <p:ph idx="1"/>
              </p:nvPr>
            </p:nvSpPr>
            <p:spPr>
              <a:xfrm>
                <a:off x="311727" y="1267690"/>
                <a:ext cx="8520546" cy="5453786"/>
              </a:xfrm>
            </p:spPr>
            <p:txBody>
              <a:bodyPr>
                <a:normAutofit/>
              </a:bodyPr>
              <a:lstStyle/>
              <a:p>
                <a:r>
                  <a:rPr lang="en-US" dirty="0"/>
                  <a:t>Power Transformation</a:t>
                </a:r>
              </a:p>
              <a:p>
                <a:pPr marL="457200" lvl="1" indent="0">
                  <a:buNone/>
                </a:pPr>
                <a:r>
                  <a:rPr lang="en-US" dirty="0"/>
                  <a:t>We assume the JMA magnitude is equal to moment magnitude then transform it to seismic moment.</a:t>
                </a:r>
              </a:p>
              <a:p>
                <a:pPr marL="457200" lvl="1" indent="0">
                  <a:buNone/>
                </a:pPr>
                <a:r>
                  <a:rPr lang="en-US" dirty="0"/>
                  <a:t>Moment magnitude: </a:t>
                </a:r>
                <a14:m>
                  <m:oMath xmlns:m="http://schemas.openxmlformats.org/officeDocument/2006/math">
                    <m:sSub>
                      <m:sSubPr>
                        <m:ctrlPr>
                          <a:rPr lang="en-JP" i="1">
                            <a:latin typeface="Cambria Math" panose="02040503050406030204" pitchFamily="18" charset="0"/>
                          </a:rPr>
                        </m:ctrlPr>
                      </m:sSubPr>
                      <m:e>
                        <m:r>
                          <a:rPr lang="en-US" i="1">
                            <a:latin typeface="Cambria Math" panose="02040503050406030204" pitchFamily="18" charset="0"/>
                          </a:rPr>
                          <m:t>𝑀</m:t>
                        </m:r>
                      </m:e>
                      <m:sub>
                        <m:r>
                          <a:rPr lang="en-US" i="1">
                            <a:latin typeface="Cambria Math" panose="02040503050406030204" pitchFamily="18" charset="0"/>
                          </a:rPr>
                          <m:t>𝑤</m:t>
                        </m:r>
                      </m:sub>
                    </m:sSub>
                  </m:oMath>
                </a14:m>
                <a:endParaRPr lang="en-JP" dirty="0">
                  <a:effectLst/>
                </a:endParaRPr>
              </a:p>
              <a:p>
                <a:pPr marL="457200" lvl="1" indent="0">
                  <a:buNone/>
                </a:pPr>
                <a:r>
                  <a:rPr lang="en-JP" dirty="0"/>
                  <a:t>JMA magnitude: </a:t>
                </a:r>
                <a14:m>
                  <m:oMath xmlns:m="http://schemas.openxmlformats.org/officeDocument/2006/math">
                    <m:sSub>
                      <m:sSubPr>
                        <m:ctrlPr>
                          <a:rPr lang="en-JP" i="1">
                            <a:latin typeface="Cambria Math" panose="02040503050406030204" pitchFamily="18" charset="0"/>
                          </a:rPr>
                        </m:ctrlPr>
                      </m:sSubPr>
                      <m:e>
                        <m:r>
                          <a:rPr lang="en-US" i="1">
                            <a:latin typeface="Cambria Math" panose="02040503050406030204" pitchFamily="18" charset="0"/>
                          </a:rPr>
                          <m:t>𝑀</m:t>
                        </m:r>
                      </m:e>
                      <m:sub>
                        <m:r>
                          <a:rPr lang="en-US" i="1">
                            <a:latin typeface="Cambria Math" panose="02040503050406030204" pitchFamily="18" charset="0"/>
                          </a:rPr>
                          <m:t>𝑗</m:t>
                        </m:r>
                      </m:sub>
                    </m:sSub>
                    <m:r>
                      <a:rPr lang="en-US" i="1">
                        <a:latin typeface="Cambria Math" panose="02040503050406030204" pitchFamily="18" charset="0"/>
                      </a:rPr>
                      <m:t> </m:t>
                    </m:r>
                  </m:oMath>
                </a14:m>
                <a:endParaRPr lang="en-US" dirty="0"/>
              </a:p>
              <a:p>
                <a:pPr marL="457200" lvl="1" indent="0">
                  <a:buNone/>
                </a:pPr>
                <a:r>
                  <a:rPr lang="en-US" dirty="0"/>
                  <a:t>Seismic moment: </a:t>
                </a:r>
                <a14:m>
                  <m:oMath xmlns:m="http://schemas.openxmlformats.org/officeDocument/2006/math">
                    <m:sSub>
                      <m:sSubPr>
                        <m:ctrlPr>
                          <a:rPr lang="en-JP" i="1">
                            <a:latin typeface="Cambria Math" panose="02040503050406030204" pitchFamily="18" charset="0"/>
                          </a:rPr>
                        </m:ctrlPr>
                      </m:sSubPr>
                      <m:e>
                        <m:r>
                          <a:rPr lang="en-US" i="1">
                            <a:latin typeface="Cambria Math" panose="02040503050406030204" pitchFamily="18" charset="0"/>
                          </a:rPr>
                          <m:t>𝑀</m:t>
                        </m:r>
                      </m:e>
                      <m:sub>
                        <m:r>
                          <a:rPr lang="en-US" i="1">
                            <a:latin typeface="Cambria Math" panose="02040503050406030204" pitchFamily="18" charset="0"/>
                          </a:rPr>
                          <m:t>𝑜</m:t>
                        </m:r>
                      </m:sub>
                    </m:sSub>
                  </m:oMath>
                </a14:m>
                <a:endParaRPr lang="en-JP" dirty="0">
                  <a:effectLst/>
                </a:endParaRPr>
              </a:p>
              <a:p>
                <a:pPr marL="457200" lvl="1" indent="0">
                  <a:buNone/>
                </a:pPr>
                <a:endParaRPr lang="en-US" dirty="0"/>
              </a:p>
              <a:p>
                <a:pPr marL="457200" lvl="1" indent="0">
                  <a:buNone/>
                </a:pPr>
                <a14:m>
                  <m:oMathPara xmlns:m="http://schemas.openxmlformats.org/officeDocument/2006/math">
                    <m:oMathParaPr>
                      <m:jc m:val="centerGroup"/>
                    </m:oMathParaPr>
                    <m:oMath xmlns:m="http://schemas.openxmlformats.org/officeDocument/2006/math">
                      <m:sSub>
                        <m:sSubPr>
                          <m:ctrlPr>
                            <a:rPr lang="en-JP" i="1">
                              <a:latin typeface="Cambria Math" panose="02040503050406030204" pitchFamily="18" charset="0"/>
                            </a:rPr>
                          </m:ctrlPr>
                        </m:sSubPr>
                        <m:e>
                          <m:r>
                            <a:rPr lang="en-US" i="1">
                              <a:latin typeface="Cambria Math" panose="02040503050406030204" pitchFamily="18" charset="0"/>
                            </a:rPr>
                            <m:t>𝑀</m:t>
                          </m:r>
                        </m:e>
                        <m:sub>
                          <m:r>
                            <a:rPr lang="en-US" i="1">
                              <a:latin typeface="Cambria Math" panose="02040503050406030204" pitchFamily="18" charset="0"/>
                            </a:rPr>
                            <m:t>𝑗</m:t>
                          </m:r>
                        </m:sub>
                      </m:sSub>
                      <m:r>
                        <a:rPr lang="en-US" i="1" smtClean="0">
                          <a:latin typeface="Cambria Math" panose="02040503050406030204" pitchFamily="18" charset="0"/>
                          <a:ea typeface="Cambria Math" panose="02040503050406030204" pitchFamily="18" charset="0"/>
                        </a:rPr>
                        <m:t>≅</m:t>
                      </m:r>
                      <m:sSub>
                        <m:sSubPr>
                          <m:ctrlPr>
                            <a:rPr lang="en-JP" i="1">
                              <a:latin typeface="Cambria Math" panose="02040503050406030204" pitchFamily="18" charset="0"/>
                            </a:rPr>
                          </m:ctrlPr>
                        </m:sSubPr>
                        <m:e>
                          <m:r>
                            <a:rPr lang="en-US" i="1">
                              <a:latin typeface="Cambria Math" panose="02040503050406030204" pitchFamily="18" charset="0"/>
                            </a:rPr>
                            <m:t>𝑀</m:t>
                          </m:r>
                        </m:e>
                        <m:sub>
                          <m:r>
                            <a:rPr lang="en-US" i="1">
                              <a:latin typeface="Cambria Math" panose="02040503050406030204" pitchFamily="18" charset="0"/>
                            </a:rPr>
                            <m:t>𝑤</m:t>
                          </m:r>
                        </m:sub>
                      </m:sSub>
                    </m:oMath>
                  </m:oMathPara>
                </a14:m>
                <a:endParaRPr lang="en-JP" sz="1400" dirty="0"/>
              </a:p>
              <a:p>
                <a:pPr marL="457200" lvl="1" indent="0">
                  <a:buNone/>
                </a:pPr>
                <a:endParaRPr lang="en-JP" sz="1400" dirty="0"/>
              </a:p>
              <a:p>
                <a:pPr marL="457200" lvl="1" indent="0">
                  <a:buNone/>
                </a:pPr>
                <a14:m>
                  <m:oMathPara xmlns:m="http://schemas.openxmlformats.org/officeDocument/2006/math">
                    <m:oMathParaPr>
                      <m:jc m:val="centerGroup"/>
                    </m:oMathParaPr>
                    <m:oMath xmlns:m="http://schemas.openxmlformats.org/officeDocument/2006/math">
                      <m:sSub>
                        <m:sSubPr>
                          <m:ctrlPr>
                            <a:rPr lang="en-JP" i="1">
                              <a:latin typeface="Cambria Math" panose="02040503050406030204" pitchFamily="18" charset="0"/>
                            </a:rPr>
                          </m:ctrlPr>
                        </m:sSubPr>
                        <m:e>
                          <m:r>
                            <a:rPr lang="en-US" i="1">
                              <a:latin typeface="Cambria Math" panose="02040503050406030204" pitchFamily="18" charset="0"/>
                            </a:rPr>
                            <m:t>𝑀</m:t>
                          </m:r>
                        </m:e>
                        <m:sub>
                          <m:r>
                            <a:rPr lang="en-US" i="1">
                              <a:latin typeface="Cambria Math" panose="02040503050406030204" pitchFamily="18" charset="0"/>
                            </a:rPr>
                            <m:t>𝑜</m:t>
                          </m:r>
                        </m:sub>
                      </m:sSub>
                      <m:r>
                        <a:rPr lang="en-US" i="1">
                          <a:latin typeface="Cambria Math" panose="02040503050406030204" pitchFamily="18" charset="0"/>
                        </a:rPr>
                        <m:t>= </m:t>
                      </m:r>
                      <m:sSup>
                        <m:sSupPr>
                          <m:ctrlPr>
                            <a:rPr lang="en-JP" i="1">
                              <a:latin typeface="Cambria Math" panose="02040503050406030204" pitchFamily="18" charset="0"/>
                            </a:rPr>
                          </m:ctrlPr>
                        </m:sSupPr>
                        <m:e>
                          <m:r>
                            <a:rPr lang="en-US" i="1">
                              <a:latin typeface="Cambria Math" panose="02040503050406030204" pitchFamily="18" charset="0"/>
                            </a:rPr>
                            <m:t>10 </m:t>
                          </m:r>
                        </m:e>
                        <m:sup>
                          <m:f>
                            <m:fPr>
                              <m:ctrlPr>
                                <a:rPr lang="en-JP" i="1">
                                  <a:latin typeface="Cambria Math" panose="02040503050406030204" pitchFamily="18" charset="0"/>
                                </a:rPr>
                              </m:ctrlPr>
                            </m:fPr>
                            <m:num>
                              <m:r>
                                <a:rPr lang="en-US" i="1">
                                  <a:latin typeface="Cambria Math" panose="02040503050406030204" pitchFamily="18" charset="0"/>
                                </a:rPr>
                                <m:t>3</m:t>
                              </m:r>
                            </m:num>
                            <m:den>
                              <m:r>
                                <a:rPr lang="en-US" i="1">
                                  <a:latin typeface="Cambria Math" panose="02040503050406030204" pitchFamily="18" charset="0"/>
                                </a:rPr>
                                <m:t>2</m:t>
                              </m:r>
                            </m:den>
                          </m:f>
                          <m:r>
                            <a:rPr lang="en-US" i="1">
                              <a:latin typeface="Cambria Math" panose="02040503050406030204" pitchFamily="18" charset="0"/>
                            </a:rPr>
                            <m:t> ( </m:t>
                          </m:r>
                          <m:sSub>
                            <m:sSubPr>
                              <m:ctrlPr>
                                <a:rPr lang="en-JP" i="1">
                                  <a:latin typeface="Cambria Math" panose="02040503050406030204" pitchFamily="18" charset="0"/>
                                </a:rPr>
                              </m:ctrlPr>
                            </m:sSubPr>
                            <m:e>
                              <m:r>
                                <a:rPr lang="en-US" i="1">
                                  <a:latin typeface="Cambria Math" panose="02040503050406030204" pitchFamily="18" charset="0"/>
                                </a:rPr>
                                <m:t>𝑀</m:t>
                              </m:r>
                            </m:e>
                            <m:sub>
                              <m:r>
                                <a:rPr lang="en-US" i="1">
                                  <a:latin typeface="Cambria Math" panose="02040503050406030204" pitchFamily="18" charset="0"/>
                                </a:rPr>
                                <m:t>𝑗</m:t>
                              </m:r>
                            </m:sub>
                          </m:sSub>
                          <m:r>
                            <a:rPr lang="en-US" i="1">
                              <a:latin typeface="Cambria Math" panose="02040503050406030204" pitchFamily="18" charset="0"/>
                            </a:rPr>
                            <m:t> + 10.7 )</m:t>
                          </m:r>
                        </m:sup>
                      </m:sSup>
                    </m:oMath>
                  </m:oMathPara>
                </a14:m>
                <a:endParaRPr lang="en-US" dirty="0"/>
              </a:p>
              <a:p>
                <a:pPr marL="457200" lvl="1" indent="0">
                  <a:buNone/>
                </a:pPr>
                <a:endParaRPr lang="en-US" dirty="0"/>
              </a:p>
              <a:p>
                <a:pPr marL="457200" lvl="1" indent="0">
                  <a:buNone/>
                </a:pPr>
                <a:r>
                  <a:rPr lang="en-US" dirty="0"/>
                  <a:t>During training and prediction, the JMA magnitude will be temporarily transformed to seismic moment and changed back to the JMA magnitude finally.</a:t>
                </a:r>
                <a:endParaRPr lang="en-JP" dirty="0"/>
              </a:p>
              <a:p>
                <a:endParaRPr lang="en-JP" dirty="0"/>
              </a:p>
            </p:txBody>
          </p:sp>
        </mc:Choice>
        <mc:Fallback xmlns="">
          <p:sp>
            <p:nvSpPr>
              <p:cNvPr id="3" name="Content Placeholder 2">
                <a:extLst>
                  <a:ext uri="{FF2B5EF4-FFF2-40B4-BE49-F238E27FC236}">
                    <a16:creationId xmlns:a16="http://schemas.microsoft.com/office/drawing/2014/main" id="{C77E4A3A-B78C-1A40-8BE8-7292984FA4A7}"/>
                  </a:ext>
                </a:extLst>
              </p:cNvPr>
              <p:cNvSpPr>
                <a:spLocks noGrp="1" noRot="1" noChangeAspect="1" noMove="1" noResize="1" noEditPoints="1" noAdjustHandles="1" noChangeArrowheads="1" noChangeShapeType="1" noTextEdit="1"/>
              </p:cNvSpPr>
              <p:nvPr>
                <p:ph idx="1"/>
              </p:nvPr>
            </p:nvSpPr>
            <p:spPr>
              <a:xfrm>
                <a:off x="311727" y="1267690"/>
                <a:ext cx="8520546" cy="5453786"/>
              </a:xfrm>
              <a:blipFill>
                <a:blip r:embed="rId2"/>
                <a:stretch>
                  <a:fillRect l="-894" t="-1163"/>
                </a:stretch>
              </a:blipFill>
            </p:spPr>
            <p:txBody>
              <a:bodyPr/>
              <a:lstStyle/>
              <a:p>
                <a:r>
                  <a:rPr lang="en-JP">
                    <a:noFill/>
                  </a:rPr>
                  <a:t> </a:t>
                </a:r>
              </a:p>
            </p:txBody>
          </p:sp>
        </mc:Fallback>
      </mc:AlternateContent>
      <p:sp>
        <p:nvSpPr>
          <p:cNvPr id="4" name="Slide Number Placeholder 3">
            <a:extLst>
              <a:ext uri="{FF2B5EF4-FFF2-40B4-BE49-F238E27FC236}">
                <a16:creationId xmlns:a16="http://schemas.microsoft.com/office/drawing/2014/main" id="{4FE12B49-103B-4849-84CA-7B87CF7F3095}"/>
              </a:ext>
            </a:extLst>
          </p:cNvPr>
          <p:cNvSpPr>
            <a:spLocks noGrp="1"/>
          </p:cNvSpPr>
          <p:nvPr>
            <p:ph type="sldNum" sz="quarter" idx="12"/>
          </p:nvPr>
        </p:nvSpPr>
        <p:spPr/>
        <p:txBody>
          <a:bodyPr/>
          <a:lstStyle/>
          <a:p>
            <a:fld id="{1496A917-549B-0E4E-84B0-9841174236B4}" type="slidenum">
              <a:rPr lang="en-JP" smtClean="0"/>
              <a:pPr/>
              <a:t>19</a:t>
            </a:fld>
            <a:endParaRPr lang="en-JP" dirty="0"/>
          </a:p>
        </p:txBody>
      </p:sp>
    </p:spTree>
    <p:extLst>
      <p:ext uri="{BB962C8B-B14F-4D97-AF65-F5344CB8AC3E}">
        <p14:creationId xmlns:p14="http://schemas.microsoft.com/office/powerpoint/2010/main" val="1322734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4DE39-3511-9243-92C9-217ACD3A64EC}"/>
              </a:ext>
            </a:extLst>
          </p:cNvPr>
          <p:cNvSpPr>
            <a:spLocks noGrp="1"/>
          </p:cNvSpPr>
          <p:nvPr>
            <p:ph type="title"/>
          </p:nvPr>
        </p:nvSpPr>
        <p:spPr/>
        <p:txBody>
          <a:bodyPr/>
          <a:lstStyle/>
          <a:p>
            <a:r>
              <a:rPr lang="en-US" dirty="0"/>
              <a:t>Training Process</a:t>
            </a:r>
            <a:endParaRPr lang="en-JP" dirty="0"/>
          </a:p>
        </p:txBody>
      </p:sp>
      <p:sp>
        <p:nvSpPr>
          <p:cNvPr id="3" name="Content Placeholder 2">
            <a:extLst>
              <a:ext uri="{FF2B5EF4-FFF2-40B4-BE49-F238E27FC236}">
                <a16:creationId xmlns:a16="http://schemas.microsoft.com/office/drawing/2014/main" id="{C77E4A3A-B78C-1A40-8BE8-7292984FA4A7}"/>
              </a:ext>
            </a:extLst>
          </p:cNvPr>
          <p:cNvSpPr>
            <a:spLocks noGrp="1"/>
          </p:cNvSpPr>
          <p:nvPr>
            <p:ph idx="1"/>
          </p:nvPr>
        </p:nvSpPr>
        <p:spPr>
          <a:xfrm>
            <a:off x="311727" y="1267690"/>
            <a:ext cx="8520546" cy="5360556"/>
          </a:xfrm>
        </p:spPr>
        <p:txBody>
          <a:bodyPr>
            <a:normAutofit/>
          </a:bodyPr>
          <a:lstStyle/>
          <a:p>
            <a:r>
              <a:rPr lang="en-US" dirty="0"/>
              <a:t>Models</a:t>
            </a:r>
          </a:p>
        </p:txBody>
      </p:sp>
      <p:sp>
        <p:nvSpPr>
          <p:cNvPr id="4" name="Slide Number Placeholder 3">
            <a:extLst>
              <a:ext uri="{FF2B5EF4-FFF2-40B4-BE49-F238E27FC236}">
                <a16:creationId xmlns:a16="http://schemas.microsoft.com/office/drawing/2014/main" id="{4FE12B49-103B-4849-84CA-7B87CF7F3095}"/>
              </a:ext>
            </a:extLst>
          </p:cNvPr>
          <p:cNvSpPr>
            <a:spLocks noGrp="1"/>
          </p:cNvSpPr>
          <p:nvPr>
            <p:ph type="sldNum" sz="quarter" idx="12"/>
          </p:nvPr>
        </p:nvSpPr>
        <p:spPr/>
        <p:txBody>
          <a:bodyPr/>
          <a:lstStyle/>
          <a:p>
            <a:fld id="{1496A917-549B-0E4E-84B0-9841174236B4}" type="slidenum">
              <a:rPr lang="en-JP" smtClean="0"/>
              <a:pPr/>
              <a:t>20</a:t>
            </a:fld>
            <a:endParaRPr lang="en-JP" dirty="0"/>
          </a:p>
        </p:txBody>
      </p:sp>
      <p:sp>
        <p:nvSpPr>
          <p:cNvPr id="24" name="TextBox 23">
            <a:extLst>
              <a:ext uri="{FF2B5EF4-FFF2-40B4-BE49-F238E27FC236}">
                <a16:creationId xmlns:a16="http://schemas.microsoft.com/office/drawing/2014/main" id="{D779D781-8046-EC44-BE3F-DB7E7BD34CBE}"/>
              </a:ext>
            </a:extLst>
          </p:cNvPr>
          <p:cNvSpPr txBox="1"/>
          <p:nvPr/>
        </p:nvSpPr>
        <p:spPr>
          <a:xfrm>
            <a:off x="1975583" y="2459504"/>
            <a:ext cx="5192832" cy="1938992"/>
          </a:xfrm>
          <a:prstGeom prst="rect">
            <a:avLst/>
          </a:prstGeom>
          <a:noFill/>
        </p:spPr>
        <p:txBody>
          <a:bodyPr wrap="none" rtlCol="0">
            <a:spAutoFit/>
          </a:bodyPr>
          <a:lstStyle/>
          <a:p>
            <a:pPr algn="ctr"/>
            <a:r>
              <a:rPr lang="en-JP" sz="2400" dirty="0"/>
              <a:t>MLP (</a:t>
            </a:r>
            <a:r>
              <a:rPr lang="en-US" sz="2400" dirty="0"/>
              <a:t>multilayer perceptron</a:t>
            </a:r>
            <a:r>
              <a:rPr lang="en-JP" sz="2400" dirty="0"/>
              <a:t>)</a:t>
            </a:r>
          </a:p>
          <a:p>
            <a:pPr algn="ctr"/>
            <a:endParaRPr lang="en-JP" sz="2400" dirty="0"/>
          </a:p>
          <a:p>
            <a:pPr algn="ctr"/>
            <a:r>
              <a:rPr lang="en-US" sz="2400" dirty="0"/>
              <a:t>1D CNN (convolutional neural network)</a:t>
            </a:r>
          </a:p>
          <a:p>
            <a:pPr algn="ctr"/>
            <a:r>
              <a:rPr lang="en-JP" sz="2400" dirty="0"/>
              <a:t> </a:t>
            </a:r>
          </a:p>
          <a:p>
            <a:pPr algn="ctr"/>
            <a:r>
              <a:rPr lang="en-US" sz="2400" dirty="0"/>
              <a:t>KNN (k nearest neighbors) </a:t>
            </a:r>
            <a:r>
              <a:rPr lang="en-JP" sz="2400" dirty="0"/>
              <a:t> </a:t>
            </a:r>
          </a:p>
        </p:txBody>
      </p:sp>
    </p:spTree>
    <p:extLst>
      <p:ext uri="{BB962C8B-B14F-4D97-AF65-F5344CB8AC3E}">
        <p14:creationId xmlns:p14="http://schemas.microsoft.com/office/powerpoint/2010/main" val="164285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4DE39-3511-9243-92C9-217ACD3A64EC}"/>
              </a:ext>
            </a:extLst>
          </p:cNvPr>
          <p:cNvSpPr>
            <a:spLocks noGrp="1"/>
          </p:cNvSpPr>
          <p:nvPr>
            <p:ph type="title"/>
          </p:nvPr>
        </p:nvSpPr>
        <p:spPr/>
        <p:txBody>
          <a:bodyPr/>
          <a:lstStyle/>
          <a:p>
            <a:r>
              <a:rPr lang="en-US" dirty="0"/>
              <a:t>Training Process</a:t>
            </a:r>
            <a:endParaRPr lang="en-JP" dirty="0"/>
          </a:p>
        </p:txBody>
      </p:sp>
      <p:sp>
        <p:nvSpPr>
          <p:cNvPr id="3" name="Content Placeholder 2">
            <a:extLst>
              <a:ext uri="{FF2B5EF4-FFF2-40B4-BE49-F238E27FC236}">
                <a16:creationId xmlns:a16="http://schemas.microsoft.com/office/drawing/2014/main" id="{C77E4A3A-B78C-1A40-8BE8-7292984FA4A7}"/>
              </a:ext>
            </a:extLst>
          </p:cNvPr>
          <p:cNvSpPr>
            <a:spLocks noGrp="1"/>
          </p:cNvSpPr>
          <p:nvPr>
            <p:ph idx="1"/>
          </p:nvPr>
        </p:nvSpPr>
        <p:spPr>
          <a:xfrm>
            <a:off x="311727" y="1267690"/>
            <a:ext cx="8520546" cy="5360556"/>
          </a:xfrm>
        </p:spPr>
        <p:txBody>
          <a:bodyPr>
            <a:normAutofit/>
          </a:bodyPr>
          <a:lstStyle/>
          <a:p>
            <a:r>
              <a:rPr lang="en-US" dirty="0"/>
              <a:t>Models – MLP</a:t>
            </a:r>
          </a:p>
        </p:txBody>
      </p:sp>
      <p:sp>
        <p:nvSpPr>
          <p:cNvPr id="4" name="Slide Number Placeholder 3">
            <a:extLst>
              <a:ext uri="{FF2B5EF4-FFF2-40B4-BE49-F238E27FC236}">
                <a16:creationId xmlns:a16="http://schemas.microsoft.com/office/drawing/2014/main" id="{4FE12B49-103B-4849-84CA-7B87CF7F3095}"/>
              </a:ext>
            </a:extLst>
          </p:cNvPr>
          <p:cNvSpPr>
            <a:spLocks noGrp="1"/>
          </p:cNvSpPr>
          <p:nvPr>
            <p:ph type="sldNum" sz="quarter" idx="12"/>
          </p:nvPr>
        </p:nvSpPr>
        <p:spPr/>
        <p:txBody>
          <a:bodyPr/>
          <a:lstStyle/>
          <a:p>
            <a:fld id="{1496A917-549B-0E4E-84B0-9841174236B4}" type="slidenum">
              <a:rPr lang="en-JP" smtClean="0"/>
              <a:pPr/>
              <a:t>21</a:t>
            </a:fld>
            <a:endParaRPr lang="en-JP" dirty="0"/>
          </a:p>
        </p:txBody>
      </p:sp>
      <p:grpSp>
        <p:nvGrpSpPr>
          <p:cNvPr id="5" name="Group 4">
            <a:extLst>
              <a:ext uri="{FF2B5EF4-FFF2-40B4-BE49-F238E27FC236}">
                <a16:creationId xmlns:a16="http://schemas.microsoft.com/office/drawing/2014/main" id="{3CA5CF4A-9C96-CF45-8D80-58957804DF21}"/>
              </a:ext>
            </a:extLst>
          </p:cNvPr>
          <p:cNvGrpSpPr/>
          <p:nvPr/>
        </p:nvGrpSpPr>
        <p:grpSpPr>
          <a:xfrm>
            <a:off x="523962" y="2730080"/>
            <a:ext cx="4667885" cy="2557780"/>
            <a:chOff x="0" y="140676"/>
            <a:chExt cx="4668324" cy="2557977"/>
          </a:xfrm>
        </p:grpSpPr>
        <p:sp>
          <p:nvSpPr>
            <p:cNvPr id="6" name="Rounded Rectangle 5">
              <a:extLst>
                <a:ext uri="{FF2B5EF4-FFF2-40B4-BE49-F238E27FC236}">
                  <a16:creationId xmlns:a16="http://schemas.microsoft.com/office/drawing/2014/main" id="{0D2DE020-FC9A-8247-9920-6CDDFE87BC7B}"/>
                </a:ext>
              </a:extLst>
            </p:cNvPr>
            <p:cNvSpPr/>
            <p:nvPr/>
          </p:nvSpPr>
          <p:spPr>
            <a:xfrm>
              <a:off x="0" y="140676"/>
              <a:ext cx="4668324" cy="404446"/>
            </a:xfrm>
            <a:prstGeom prst="roundRect">
              <a:avLst/>
            </a:prstGeom>
            <a:ln w="38100"/>
          </p:spPr>
          <p:style>
            <a:lnRef idx="2">
              <a:schemeClr val="accent1"/>
            </a:lnRef>
            <a:fillRef idx="1">
              <a:schemeClr val="lt1"/>
            </a:fillRef>
            <a:effectRef idx="0">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spcAft>
                  <a:spcPts val="0"/>
                </a:spcAft>
              </a:pPr>
              <a:r>
                <a:rPr lang="en-US" sz="1200">
                  <a:effectLst/>
                  <a:latin typeface="Times New Roman" panose="02020603050405020304" pitchFamily="18" charset="0"/>
                  <a:ea typeface="Times New Roman" panose="02020603050405020304" pitchFamily="18" charset="0"/>
                </a:rPr>
                <a:t>903 data points</a:t>
              </a:r>
              <a:endParaRPr lang="en-JP" sz="1200">
                <a:effectLst/>
                <a:latin typeface="Times New Roman" panose="02020603050405020304" pitchFamily="18" charset="0"/>
                <a:ea typeface="Times New Roman" panose="02020603050405020304" pitchFamily="18" charset="0"/>
              </a:endParaRPr>
            </a:p>
          </p:txBody>
        </p:sp>
        <p:sp>
          <p:nvSpPr>
            <p:cNvPr id="7" name="Rounded Rectangle 6">
              <a:extLst>
                <a:ext uri="{FF2B5EF4-FFF2-40B4-BE49-F238E27FC236}">
                  <a16:creationId xmlns:a16="http://schemas.microsoft.com/office/drawing/2014/main" id="{54F880F5-84AF-9842-884F-346520F611E2}"/>
                </a:ext>
              </a:extLst>
            </p:cNvPr>
            <p:cNvSpPr/>
            <p:nvPr/>
          </p:nvSpPr>
          <p:spPr>
            <a:xfrm>
              <a:off x="1424354" y="1221838"/>
              <a:ext cx="1820008" cy="404446"/>
            </a:xfrm>
            <a:prstGeom prst="roundRect">
              <a:avLst/>
            </a:prstGeom>
            <a:ln w="38100">
              <a:solidFill>
                <a:schemeClr val="accent2">
                  <a:lumMod val="60000"/>
                  <a:lumOff val="40000"/>
                </a:schemeClr>
              </a:solidFill>
            </a:ln>
          </p:spPr>
          <p:style>
            <a:lnRef idx="2">
              <a:schemeClr val="accent1"/>
            </a:lnRef>
            <a:fillRef idx="1">
              <a:schemeClr val="lt1"/>
            </a:fillRef>
            <a:effectRef idx="0">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spcAft>
                  <a:spcPts val="0"/>
                </a:spcAft>
              </a:pPr>
              <a:r>
                <a:rPr lang="en-US" sz="1200">
                  <a:effectLst/>
                  <a:latin typeface="Times New Roman" panose="02020603050405020304" pitchFamily="18" charset="0"/>
                  <a:ea typeface="Times New Roman" panose="02020603050405020304" pitchFamily="18" charset="0"/>
                </a:rPr>
                <a:t>256 neurons	Relu</a:t>
              </a:r>
              <a:endParaRPr lang="en-JP" sz="1200">
                <a:effectLst/>
                <a:latin typeface="Times New Roman" panose="02020603050405020304" pitchFamily="18" charset="0"/>
                <a:ea typeface="Times New Roman" panose="02020603050405020304" pitchFamily="18" charset="0"/>
              </a:endParaRPr>
            </a:p>
          </p:txBody>
        </p:sp>
        <p:sp>
          <p:nvSpPr>
            <p:cNvPr id="8" name="Rounded Rectangle 7">
              <a:extLst>
                <a:ext uri="{FF2B5EF4-FFF2-40B4-BE49-F238E27FC236}">
                  <a16:creationId xmlns:a16="http://schemas.microsoft.com/office/drawing/2014/main" id="{D8D3B2FA-8B7A-3740-A5DB-2B0032D28843}"/>
                </a:ext>
              </a:extLst>
            </p:cNvPr>
            <p:cNvSpPr/>
            <p:nvPr/>
          </p:nvSpPr>
          <p:spPr>
            <a:xfrm>
              <a:off x="1424354" y="1766961"/>
              <a:ext cx="1820008" cy="404446"/>
            </a:xfrm>
            <a:prstGeom prst="roundRect">
              <a:avLst/>
            </a:prstGeom>
            <a:ln w="38100">
              <a:solidFill>
                <a:schemeClr val="accent2">
                  <a:lumMod val="60000"/>
                  <a:lumOff val="40000"/>
                </a:schemeClr>
              </a:solidFill>
            </a:ln>
          </p:spPr>
          <p:style>
            <a:lnRef idx="2">
              <a:schemeClr val="accent1"/>
            </a:lnRef>
            <a:fillRef idx="1">
              <a:schemeClr val="lt1"/>
            </a:fillRef>
            <a:effectRef idx="0">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spcAft>
                  <a:spcPts val="0"/>
                </a:spcAft>
              </a:pPr>
              <a:r>
                <a:rPr lang="en-US" sz="1200">
                  <a:ln>
                    <a:noFill/>
                  </a:ln>
                  <a:effectLst/>
                  <a:latin typeface="Times New Roman" panose="02020603050405020304" pitchFamily="18" charset="0"/>
                  <a:ea typeface="Times New Roman" panose="02020603050405020304" pitchFamily="18" charset="0"/>
                </a:rPr>
                <a:t>256 </a:t>
              </a:r>
              <a:r>
                <a:rPr lang="en-US" sz="1200">
                  <a:effectLst/>
                  <a:latin typeface="Times New Roman" panose="02020603050405020304" pitchFamily="18" charset="0"/>
                  <a:ea typeface="Times New Roman" panose="02020603050405020304" pitchFamily="18" charset="0"/>
                </a:rPr>
                <a:t>neurons</a:t>
              </a:r>
              <a:r>
                <a:rPr lang="en-US" sz="1200">
                  <a:ln>
                    <a:noFill/>
                  </a:ln>
                  <a:effectLst/>
                  <a:latin typeface="Times New Roman" panose="02020603050405020304" pitchFamily="18" charset="0"/>
                  <a:ea typeface="Times New Roman" panose="02020603050405020304" pitchFamily="18" charset="0"/>
                </a:rPr>
                <a:t>	Relu</a:t>
              </a:r>
              <a:endParaRPr lang="en-JP" sz="1200">
                <a:effectLst/>
                <a:latin typeface="Times New Roman" panose="02020603050405020304" pitchFamily="18" charset="0"/>
                <a:ea typeface="Times New Roman" panose="02020603050405020304" pitchFamily="18" charset="0"/>
              </a:endParaRPr>
            </a:p>
          </p:txBody>
        </p:sp>
        <p:sp>
          <p:nvSpPr>
            <p:cNvPr id="9" name="Rounded Rectangle 8">
              <a:extLst>
                <a:ext uri="{FF2B5EF4-FFF2-40B4-BE49-F238E27FC236}">
                  <a16:creationId xmlns:a16="http://schemas.microsoft.com/office/drawing/2014/main" id="{8C9D9F35-CE06-674F-B4F3-2E10B6A2E090}"/>
                </a:ext>
              </a:extLst>
            </p:cNvPr>
            <p:cNvSpPr/>
            <p:nvPr/>
          </p:nvSpPr>
          <p:spPr>
            <a:xfrm>
              <a:off x="1699073" y="2294207"/>
              <a:ext cx="1260028" cy="404446"/>
            </a:xfrm>
            <a:prstGeom prst="roundRect">
              <a:avLst/>
            </a:prstGeom>
            <a:ln w="38100">
              <a:solidFill>
                <a:schemeClr val="accent6">
                  <a:lumMod val="75000"/>
                </a:schemeClr>
              </a:solidFill>
            </a:ln>
          </p:spPr>
          <p:style>
            <a:lnRef idx="2">
              <a:schemeClr val="accent1"/>
            </a:lnRef>
            <a:fillRef idx="1">
              <a:schemeClr val="lt1"/>
            </a:fillRef>
            <a:effectRef idx="0">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spcAft>
                  <a:spcPts val="0"/>
                </a:spcAft>
              </a:pPr>
              <a:r>
                <a:rPr lang="en-US" sz="1200" dirty="0">
                  <a:effectLst/>
                  <a:latin typeface="Times New Roman" panose="02020603050405020304" pitchFamily="18" charset="0"/>
                  <a:ea typeface="Times New Roman" panose="02020603050405020304" pitchFamily="18" charset="0"/>
                </a:rPr>
                <a:t>Seismic moment</a:t>
              </a:r>
              <a:endParaRPr lang="en-JP" sz="1200" dirty="0">
                <a:effectLst/>
                <a:latin typeface="Times New Roman" panose="02020603050405020304" pitchFamily="18" charset="0"/>
                <a:ea typeface="Times New Roman" panose="02020603050405020304" pitchFamily="18" charset="0"/>
              </a:endParaRPr>
            </a:p>
          </p:txBody>
        </p:sp>
        <p:sp>
          <p:nvSpPr>
            <p:cNvPr id="10" name="Rounded Rectangle 9">
              <a:extLst>
                <a:ext uri="{FF2B5EF4-FFF2-40B4-BE49-F238E27FC236}">
                  <a16:creationId xmlns:a16="http://schemas.microsoft.com/office/drawing/2014/main" id="{F471EEF9-B998-5043-8CF7-284009660EC9}"/>
                </a:ext>
              </a:extLst>
            </p:cNvPr>
            <p:cNvSpPr/>
            <p:nvPr/>
          </p:nvSpPr>
          <p:spPr>
            <a:xfrm>
              <a:off x="1424354" y="685508"/>
              <a:ext cx="1820008" cy="404446"/>
            </a:xfrm>
            <a:prstGeom prst="roundRect">
              <a:avLst/>
            </a:prstGeom>
            <a:ln w="38100">
              <a:solidFill>
                <a:schemeClr val="accent2">
                  <a:lumMod val="60000"/>
                  <a:lumOff val="40000"/>
                </a:schemeClr>
              </a:solidFill>
            </a:ln>
          </p:spPr>
          <p:style>
            <a:lnRef idx="2">
              <a:schemeClr val="accent1"/>
            </a:lnRef>
            <a:fillRef idx="1">
              <a:schemeClr val="lt1"/>
            </a:fillRef>
            <a:effectRef idx="0">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spcAft>
                  <a:spcPts val="0"/>
                </a:spcAft>
              </a:pPr>
              <a:r>
                <a:rPr lang="en-US" sz="1200">
                  <a:effectLst/>
                  <a:latin typeface="Times New Roman" panose="02020603050405020304" pitchFamily="18" charset="0"/>
                  <a:ea typeface="Times New Roman" panose="02020603050405020304" pitchFamily="18" charset="0"/>
                </a:rPr>
                <a:t>256 neurons</a:t>
              </a:r>
              <a:endParaRPr lang="en-JP" sz="1200">
                <a:effectLst/>
                <a:latin typeface="Times New Roman" panose="02020603050405020304" pitchFamily="18" charset="0"/>
                <a:ea typeface="Times New Roman" panose="02020603050405020304" pitchFamily="18" charset="0"/>
              </a:endParaRPr>
            </a:p>
          </p:txBody>
        </p:sp>
      </p:grpSp>
      <p:grpSp>
        <p:nvGrpSpPr>
          <p:cNvPr id="11" name="Group 10">
            <a:extLst>
              <a:ext uri="{FF2B5EF4-FFF2-40B4-BE49-F238E27FC236}">
                <a16:creationId xmlns:a16="http://schemas.microsoft.com/office/drawing/2014/main" id="{BE74865E-D008-FD4C-9C72-49BA25147F6F}"/>
              </a:ext>
            </a:extLst>
          </p:cNvPr>
          <p:cNvGrpSpPr/>
          <p:nvPr/>
        </p:nvGrpSpPr>
        <p:grpSpPr>
          <a:xfrm>
            <a:off x="5180262" y="2826708"/>
            <a:ext cx="3819584" cy="2330889"/>
            <a:chOff x="5438692" y="2814187"/>
            <a:chExt cx="3819584" cy="2330889"/>
          </a:xfrm>
        </p:grpSpPr>
        <p:sp>
          <p:nvSpPr>
            <p:cNvPr id="12" name="TextBox 11">
              <a:extLst>
                <a:ext uri="{FF2B5EF4-FFF2-40B4-BE49-F238E27FC236}">
                  <a16:creationId xmlns:a16="http://schemas.microsoft.com/office/drawing/2014/main" id="{569EF8DF-D5E5-5840-9F01-0AE9F6ED5E26}"/>
                </a:ext>
              </a:extLst>
            </p:cNvPr>
            <p:cNvSpPr txBox="1"/>
            <p:nvPr/>
          </p:nvSpPr>
          <p:spPr>
            <a:xfrm>
              <a:off x="7284960" y="2814187"/>
              <a:ext cx="1168910" cy="400110"/>
            </a:xfrm>
            <a:prstGeom prst="rect">
              <a:avLst/>
            </a:prstGeom>
            <a:noFill/>
          </p:spPr>
          <p:txBody>
            <a:bodyPr wrap="square" rtlCol="0">
              <a:spAutoFit/>
            </a:bodyPr>
            <a:lstStyle/>
            <a:p>
              <a:pPr algn="ctr"/>
              <a:r>
                <a:rPr lang="en-US" sz="2000" dirty="0"/>
                <a:t>Dataset</a:t>
              </a:r>
            </a:p>
          </p:txBody>
        </p:sp>
        <p:cxnSp>
          <p:nvCxnSpPr>
            <p:cNvPr id="13" name="Straight Arrow Connector 12">
              <a:extLst>
                <a:ext uri="{FF2B5EF4-FFF2-40B4-BE49-F238E27FC236}">
                  <a16:creationId xmlns:a16="http://schemas.microsoft.com/office/drawing/2014/main" id="{B7846465-C4B8-7F4D-A0C2-7BD6D0ED4D6F}"/>
                </a:ext>
              </a:extLst>
            </p:cNvPr>
            <p:cNvCxnSpPr>
              <a:cxnSpLocks/>
            </p:cNvCxnSpPr>
            <p:nvPr/>
          </p:nvCxnSpPr>
          <p:spPr>
            <a:xfrm flipH="1">
              <a:off x="7094338" y="3254970"/>
              <a:ext cx="650268" cy="530791"/>
            </a:xfrm>
            <a:prstGeom prst="straightConnector1">
              <a:avLst/>
            </a:prstGeom>
            <a:ln w="254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B25A4DB3-9D0C-4740-B131-3E8C500B28F5}"/>
                </a:ext>
              </a:extLst>
            </p:cNvPr>
            <p:cNvSpPr txBox="1"/>
            <p:nvPr/>
          </p:nvSpPr>
          <p:spPr>
            <a:xfrm>
              <a:off x="5438692" y="4744966"/>
              <a:ext cx="1655646" cy="400110"/>
            </a:xfrm>
            <a:prstGeom prst="rect">
              <a:avLst/>
            </a:prstGeom>
            <a:noFill/>
          </p:spPr>
          <p:txBody>
            <a:bodyPr wrap="square" rtlCol="0">
              <a:spAutoFit/>
            </a:bodyPr>
            <a:lstStyle/>
            <a:p>
              <a:pPr algn="ctr"/>
              <a:r>
                <a:rPr lang="en-US" sz="2000" dirty="0"/>
                <a:t>Training set</a:t>
              </a:r>
            </a:p>
          </p:txBody>
        </p:sp>
        <p:cxnSp>
          <p:nvCxnSpPr>
            <p:cNvPr id="15" name="Straight Arrow Connector 14">
              <a:extLst>
                <a:ext uri="{FF2B5EF4-FFF2-40B4-BE49-F238E27FC236}">
                  <a16:creationId xmlns:a16="http://schemas.microsoft.com/office/drawing/2014/main" id="{AEE9E986-D109-A143-B4B6-8E4909C60C56}"/>
                </a:ext>
              </a:extLst>
            </p:cNvPr>
            <p:cNvCxnSpPr>
              <a:cxnSpLocks/>
            </p:cNvCxnSpPr>
            <p:nvPr/>
          </p:nvCxnSpPr>
          <p:spPr>
            <a:xfrm>
              <a:off x="7744606" y="3254970"/>
              <a:ext cx="650268" cy="530791"/>
            </a:xfrm>
            <a:prstGeom prst="straightConnector1">
              <a:avLst/>
            </a:prstGeom>
            <a:ln w="254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ACB69835-2E1F-8346-9043-CE1066DF7167}"/>
                </a:ext>
              </a:extLst>
            </p:cNvPr>
            <p:cNvSpPr txBox="1"/>
            <p:nvPr/>
          </p:nvSpPr>
          <p:spPr>
            <a:xfrm>
              <a:off x="8111937" y="3785761"/>
              <a:ext cx="1146339" cy="400110"/>
            </a:xfrm>
            <a:prstGeom prst="rect">
              <a:avLst/>
            </a:prstGeom>
            <a:noFill/>
          </p:spPr>
          <p:txBody>
            <a:bodyPr wrap="square" rtlCol="0">
              <a:spAutoFit/>
            </a:bodyPr>
            <a:lstStyle/>
            <a:p>
              <a:pPr algn="ctr"/>
              <a:r>
                <a:rPr lang="en-US" sz="2000" dirty="0"/>
                <a:t>Test set</a:t>
              </a:r>
            </a:p>
          </p:txBody>
        </p:sp>
        <p:sp>
          <p:nvSpPr>
            <p:cNvPr id="17" name="TextBox 16">
              <a:extLst>
                <a:ext uri="{FF2B5EF4-FFF2-40B4-BE49-F238E27FC236}">
                  <a16:creationId xmlns:a16="http://schemas.microsoft.com/office/drawing/2014/main" id="{12152974-8354-3646-BA81-5AD937BDE88A}"/>
                </a:ext>
              </a:extLst>
            </p:cNvPr>
            <p:cNvSpPr txBox="1"/>
            <p:nvPr/>
          </p:nvSpPr>
          <p:spPr>
            <a:xfrm>
              <a:off x="6902419" y="4744966"/>
              <a:ext cx="1933991" cy="400110"/>
            </a:xfrm>
            <a:prstGeom prst="rect">
              <a:avLst/>
            </a:prstGeom>
            <a:noFill/>
          </p:spPr>
          <p:txBody>
            <a:bodyPr wrap="square" rtlCol="0">
              <a:spAutoFit/>
            </a:bodyPr>
            <a:lstStyle/>
            <a:p>
              <a:pPr algn="ctr"/>
              <a:r>
                <a:rPr lang="en-US" sz="2000" dirty="0"/>
                <a:t>Validation set</a:t>
              </a:r>
            </a:p>
          </p:txBody>
        </p:sp>
        <p:sp>
          <p:nvSpPr>
            <p:cNvPr id="18" name="TextBox 17">
              <a:extLst>
                <a:ext uri="{FF2B5EF4-FFF2-40B4-BE49-F238E27FC236}">
                  <a16:creationId xmlns:a16="http://schemas.microsoft.com/office/drawing/2014/main" id="{2565C357-CF48-4245-861F-101A42BBDECB}"/>
                </a:ext>
              </a:extLst>
            </p:cNvPr>
            <p:cNvSpPr txBox="1"/>
            <p:nvPr/>
          </p:nvSpPr>
          <p:spPr>
            <a:xfrm>
              <a:off x="6485530" y="3214739"/>
              <a:ext cx="720069" cy="400110"/>
            </a:xfrm>
            <a:prstGeom prst="rect">
              <a:avLst/>
            </a:prstGeom>
            <a:noFill/>
          </p:spPr>
          <p:txBody>
            <a:bodyPr wrap="square" rtlCol="0">
              <a:spAutoFit/>
            </a:bodyPr>
            <a:lstStyle/>
            <a:p>
              <a:pPr algn="ctr"/>
              <a:r>
                <a:rPr lang="en-US" sz="2000" dirty="0"/>
                <a:t>90%</a:t>
              </a:r>
            </a:p>
          </p:txBody>
        </p:sp>
        <p:cxnSp>
          <p:nvCxnSpPr>
            <p:cNvPr id="19" name="Straight Arrow Connector 18">
              <a:extLst>
                <a:ext uri="{FF2B5EF4-FFF2-40B4-BE49-F238E27FC236}">
                  <a16:creationId xmlns:a16="http://schemas.microsoft.com/office/drawing/2014/main" id="{0D3257F3-253C-0F4A-8687-098F5C1C0107}"/>
                </a:ext>
              </a:extLst>
            </p:cNvPr>
            <p:cNvCxnSpPr>
              <a:cxnSpLocks/>
            </p:cNvCxnSpPr>
            <p:nvPr/>
          </p:nvCxnSpPr>
          <p:spPr>
            <a:xfrm flipH="1">
              <a:off x="6566212" y="3957552"/>
              <a:ext cx="464664" cy="747184"/>
            </a:xfrm>
            <a:prstGeom prst="straightConnector1">
              <a:avLst/>
            </a:prstGeom>
            <a:ln w="254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B302DA4D-AE69-8A44-9117-F5B4EE6E063F}"/>
                </a:ext>
              </a:extLst>
            </p:cNvPr>
            <p:cNvCxnSpPr>
              <a:cxnSpLocks/>
            </p:cNvCxnSpPr>
            <p:nvPr/>
          </p:nvCxnSpPr>
          <p:spPr>
            <a:xfrm>
              <a:off x="7030876" y="3940800"/>
              <a:ext cx="464664" cy="747184"/>
            </a:xfrm>
            <a:prstGeom prst="straightConnector1">
              <a:avLst/>
            </a:prstGeom>
            <a:ln w="254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949C0E42-4E94-F245-AF4E-7494DEC7016C}"/>
                </a:ext>
              </a:extLst>
            </p:cNvPr>
            <p:cNvSpPr txBox="1"/>
            <p:nvPr/>
          </p:nvSpPr>
          <p:spPr>
            <a:xfrm>
              <a:off x="6022512" y="3977980"/>
              <a:ext cx="720069" cy="400110"/>
            </a:xfrm>
            <a:prstGeom prst="rect">
              <a:avLst/>
            </a:prstGeom>
            <a:noFill/>
          </p:spPr>
          <p:txBody>
            <a:bodyPr wrap="square" rtlCol="0">
              <a:spAutoFit/>
            </a:bodyPr>
            <a:lstStyle/>
            <a:p>
              <a:pPr algn="ctr"/>
              <a:r>
                <a:rPr lang="en-US" sz="2000" dirty="0"/>
                <a:t>80%</a:t>
              </a:r>
            </a:p>
          </p:txBody>
        </p:sp>
        <p:sp>
          <p:nvSpPr>
            <p:cNvPr id="22" name="TextBox 21">
              <a:extLst>
                <a:ext uri="{FF2B5EF4-FFF2-40B4-BE49-F238E27FC236}">
                  <a16:creationId xmlns:a16="http://schemas.microsoft.com/office/drawing/2014/main" id="{0B305291-31A8-C748-8C5A-24AEB04E9467}"/>
                </a:ext>
              </a:extLst>
            </p:cNvPr>
            <p:cNvSpPr txBox="1"/>
            <p:nvPr/>
          </p:nvSpPr>
          <p:spPr>
            <a:xfrm>
              <a:off x="7312641" y="3977979"/>
              <a:ext cx="720069" cy="400110"/>
            </a:xfrm>
            <a:prstGeom prst="rect">
              <a:avLst/>
            </a:prstGeom>
            <a:noFill/>
          </p:spPr>
          <p:txBody>
            <a:bodyPr wrap="square" rtlCol="0">
              <a:spAutoFit/>
            </a:bodyPr>
            <a:lstStyle/>
            <a:p>
              <a:pPr algn="ctr"/>
              <a:r>
                <a:rPr lang="en-US" sz="2000" dirty="0"/>
                <a:t>20%</a:t>
              </a:r>
            </a:p>
          </p:txBody>
        </p:sp>
        <p:sp>
          <p:nvSpPr>
            <p:cNvPr id="23" name="TextBox 22">
              <a:extLst>
                <a:ext uri="{FF2B5EF4-FFF2-40B4-BE49-F238E27FC236}">
                  <a16:creationId xmlns:a16="http://schemas.microsoft.com/office/drawing/2014/main" id="{3E889334-286B-B44B-A2D0-34512660F3B7}"/>
                </a:ext>
              </a:extLst>
            </p:cNvPr>
            <p:cNvSpPr txBox="1"/>
            <p:nvPr/>
          </p:nvSpPr>
          <p:spPr>
            <a:xfrm>
              <a:off x="8325073" y="3219351"/>
              <a:ext cx="720069" cy="400110"/>
            </a:xfrm>
            <a:prstGeom prst="rect">
              <a:avLst/>
            </a:prstGeom>
            <a:noFill/>
          </p:spPr>
          <p:txBody>
            <a:bodyPr wrap="square" rtlCol="0">
              <a:spAutoFit/>
            </a:bodyPr>
            <a:lstStyle/>
            <a:p>
              <a:pPr algn="ctr"/>
              <a:r>
                <a:rPr lang="en-US" sz="2000" dirty="0"/>
                <a:t>10%</a:t>
              </a:r>
            </a:p>
          </p:txBody>
        </p:sp>
      </p:grpSp>
    </p:spTree>
    <p:extLst>
      <p:ext uri="{BB962C8B-B14F-4D97-AF65-F5344CB8AC3E}">
        <p14:creationId xmlns:p14="http://schemas.microsoft.com/office/powerpoint/2010/main" val="693796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4DE39-3511-9243-92C9-217ACD3A64EC}"/>
              </a:ext>
            </a:extLst>
          </p:cNvPr>
          <p:cNvSpPr>
            <a:spLocks noGrp="1"/>
          </p:cNvSpPr>
          <p:nvPr>
            <p:ph type="title"/>
          </p:nvPr>
        </p:nvSpPr>
        <p:spPr/>
        <p:txBody>
          <a:bodyPr/>
          <a:lstStyle/>
          <a:p>
            <a:r>
              <a:rPr lang="en-US" dirty="0"/>
              <a:t>Training Process</a:t>
            </a:r>
            <a:endParaRPr lang="en-JP" dirty="0"/>
          </a:p>
        </p:txBody>
      </p:sp>
      <p:sp>
        <p:nvSpPr>
          <p:cNvPr id="3" name="Content Placeholder 2">
            <a:extLst>
              <a:ext uri="{FF2B5EF4-FFF2-40B4-BE49-F238E27FC236}">
                <a16:creationId xmlns:a16="http://schemas.microsoft.com/office/drawing/2014/main" id="{C77E4A3A-B78C-1A40-8BE8-7292984FA4A7}"/>
              </a:ext>
            </a:extLst>
          </p:cNvPr>
          <p:cNvSpPr>
            <a:spLocks noGrp="1"/>
          </p:cNvSpPr>
          <p:nvPr>
            <p:ph idx="1"/>
          </p:nvPr>
        </p:nvSpPr>
        <p:spPr>
          <a:xfrm>
            <a:off x="311727" y="1267690"/>
            <a:ext cx="8520546" cy="5360556"/>
          </a:xfrm>
        </p:spPr>
        <p:txBody>
          <a:bodyPr>
            <a:normAutofit/>
          </a:bodyPr>
          <a:lstStyle/>
          <a:p>
            <a:r>
              <a:rPr lang="en-US"/>
              <a:t>Models – 1D CNN</a:t>
            </a:r>
            <a:endParaRPr lang="en-US" dirty="0"/>
          </a:p>
        </p:txBody>
      </p:sp>
      <p:sp>
        <p:nvSpPr>
          <p:cNvPr id="4" name="Slide Number Placeholder 3">
            <a:extLst>
              <a:ext uri="{FF2B5EF4-FFF2-40B4-BE49-F238E27FC236}">
                <a16:creationId xmlns:a16="http://schemas.microsoft.com/office/drawing/2014/main" id="{4FE12B49-103B-4849-84CA-7B87CF7F3095}"/>
              </a:ext>
            </a:extLst>
          </p:cNvPr>
          <p:cNvSpPr>
            <a:spLocks noGrp="1"/>
          </p:cNvSpPr>
          <p:nvPr>
            <p:ph type="sldNum" sz="quarter" idx="12"/>
          </p:nvPr>
        </p:nvSpPr>
        <p:spPr/>
        <p:txBody>
          <a:bodyPr/>
          <a:lstStyle/>
          <a:p>
            <a:fld id="{1496A917-549B-0E4E-84B0-9841174236B4}" type="slidenum">
              <a:rPr lang="en-JP" smtClean="0"/>
              <a:pPr/>
              <a:t>22</a:t>
            </a:fld>
            <a:endParaRPr lang="en-JP" dirty="0"/>
          </a:p>
        </p:txBody>
      </p:sp>
      <p:grpSp>
        <p:nvGrpSpPr>
          <p:cNvPr id="24" name="Group 23">
            <a:extLst>
              <a:ext uri="{FF2B5EF4-FFF2-40B4-BE49-F238E27FC236}">
                <a16:creationId xmlns:a16="http://schemas.microsoft.com/office/drawing/2014/main" id="{EF4161F2-1122-AA4D-98D1-636A82936D11}"/>
              </a:ext>
            </a:extLst>
          </p:cNvPr>
          <p:cNvGrpSpPr/>
          <p:nvPr/>
        </p:nvGrpSpPr>
        <p:grpSpPr>
          <a:xfrm>
            <a:off x="341982" y="1949563"/>
            <a:ext cx="4675178" cy="4511731"/>
            <a:chOff x="0" y="-1011279"/>
            <a:chExt cx="4668324" cy="3543252"/>
          </a:xfrm>
        </p:grpSpPr>
        <p:sp>
          <p:nvSpPr>
            <p:cNvPr id="25" name="Rounded Rectangle 24">
              <a:extLst>
                <a:ext uri="{FF2B5EF4-FFF2-40B4-BE49-F238E27FC236}">
                  <a16:creationId xmlns:a16="http://schemas.microsoft.com/office/drawing/2014/main" id="{0B8D9B96-09E6-D945-BA2A-0AFA7FFE1B6F}"/>
                </a:ext>
              </a:extLst>
            </p:cNvPr>
            <p:cNvSpPr/>
            <p:nvPr/>
          </p:nvSpPr>
          <p:spPr>
            <a:xfrm>
              <a:off x="0" y="-510037"/>
              <a:ext cx="4668324" cy="404446"/>
            </a:xfrm>
            <a:prstGeom prst="roundRect">
              <a:avLst/>
            </a:prstGeom>
            <a:ln w="38100">
              <a:solidFill>
                <a:schemeClr val="accent2">
                  <a:lumMod val="60000"/>
                  <a:lumOff val="40000"/>
                </a:schemeClr>
              </a:solidFill>
            </a:ln>
          </p:spPr>
          <p:style>
            <a:lnRef idx="2">
              <a:schemeClr val="accent1"/>
            </a:lnRef>
            <a:fillRef idx="1">
              <a:schemeClr val="lt1"/>
            </a:fillRef>
            <a:effectRef idx="0">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spcAft>
                  <a:spcPts val="0"/>
                </a:spcAft>
              </a:pPr>
              <a:r>
                <a:rPr lang="en-US" sz="1200">
                  <a:effectLst/>
                  <a:latin typeface="Times New Roman" panose="02020603050405020304" pitchFamily="18" charset="0"/>
                  <a:ea typeface="Times New Roman" panose="02020603050405020304" pitchFamily="18" charset="0"/>
                </a:rPr>
                <a:t>1D Convolutional: kernel size 50, filters number 128, activation tanh</a:t>
              </a:r>
              <a:endParaRPr lang="en-JP" sz="1200">
                <a:effectLst/>
                <a:latin typeface="Times New Roman" panose="02020603050405020304" pitchFamily="18" charset="0"/>
                <a:ea typeface="Times New Roman" panose="02020603050405020304" pitchFamily="18" charset="0"/>
              </a:endParaRPr>
            </a:p>
          </p:txBody>
        </p:sp>
        <p:sp>
          <p:nvSpPr>
            <p:cNvPr id="26" name="Rounded Rectangle 25">
              <a:extLst>
                <a:ext uri="{FF2B5EF4-FFF2-40B4-BE49-F238E27FC236}">
                  <a16:creationId xmlns:a16="http://schemas.microsoft.com/office/drawing/2014/main" id="{2E9CA517-B5C2-994C-B76E-E782865FC8F5}"/>
                </a:ext>
              </a:extLst>
            </p:cNvPr>
            <p:cNvSpPr/>
            <p:nvPr/>
          </p:nvSpPr>
          <p:spPr>
            <a:xfrm>
              <a:off x="1709454" y="553740"/>
              <a:ext cx="1249370" cy="404446"/>
            </a:xfrm>
            <a:prstGeom prst="roundRect">
              <a:avLst/>
            </a:prstGeom>
            <a:ln w="38100">
              <a:solidFill>
                <a:schemeClr val="accent2">
                  <a:lumMod val="60000"/>
                  <a:lumOff val="40000"/>
                </a:schemeClr>
              </a:solidFill>
            </a:ln>
          </p:spPr>
          <p:style>
            <a:lnRef idx="2">
              <a:schemeClr val="accent1"/>
            </a:lnRef>
            <a:fillRef idx="1">
              <a:schemeClr val="lt1"/>
            </a:fillRef>
            <a:effectRef idx="0">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spcAft>
                  <a:spcPts val="0"/>
                </a:spcAft>
              </a:pPr>
              <a:r>
                <a:rPr lang="en-US" sz="1200">
                  <a:effectLst/>
                  <a:latin typeface="Times New Roman" panose="02020603050405020304" pitchFamily="18" charset="0"/>
                  <a:ea typeface="Times New Roman" panose="02020603050405020304" pitchFamily="18" charset="0"/>
                </a:rPr>
                <a:t>Maxpooling 10 </a:t>
              </a:r>
              <a:endParaRPr lang="en-JP" sz="1200">
                <a:effectLst/>
                <a:latin typeface="Times New Roman" panose="02020603050405020304" pitchFamily="18" charset="0"/>
                <a:ea typeface="Times New Roman" panose="02020603050405020304" pitchFamily="18" charset="0"/>
              </a:endParaRPr>
            </a:p>
          </p:txBody>
        </p:sp>
        <p:sp>
          <p:nvSpPr>
            <p:cNvPr id="27" name="Rounded Rectangle 26">
              <a:extLst>
                <a:ext uri="{FF2B5EF4-FFF2-40B4-BE49-F238E27FC236}">
                  <a16:creationId xmlns:a16="http://schemas.microsoft.com/office/drawing/2014/main" id="{920908EC-2EEF-CA43-B49E-F5E7426C1520}"/>
                </a:ext>
              </a:extLst>
            </p:cNvPr>
            <p:cNvSpPr/>
            <p:nvPr/>
          </p:nvSpPr>
          <p:spPr>
            <a:xfrm>
              <a:off x="1699073" y="2127527"/>
              <a:ext cx="1260028" cy="404446"/>
            </a:xfrm>
            <a:prstGeom prst="roundRect">
              <a:avLst/>
            </a:prstGeom>
            <a:ln w="38100">
              <a:solidFill>
                <a:schemeClr val="accent6">
                  <a:lumMod val="75000"/>
                </a:schemeClr>
              </a:solidFill>
            </a:ln>
          </p:spPr>
          <p:style>
            <a:lnRef idx="2">
              <a:schemeClr val="accent1"/>
            </a:lnRef>
            <a:fillRef idx="1">
              <a:schemeClr val="lt1"/>
            </a:fillRef>
            <a:effectRef idx="0">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spcAft>
                  <a:spcPts val="0"/>
                </a:spcAft>
              </a:pPr>
              <a:r>
                <a:rPr lang="en-US" sz="1200" dirty="0">
                  <a:effectLst/>
                  <a:latin typeface="Times New Roman" panose="02020603050405020304" pitchFamily="18" charset="0"/>
                  <a:ea typeface="Times New Roman" panose="02020603050405020304" pitchFamily="18" charset="0"/>
                </a:rPr>
                <a:t>Seismic moment</a:t>
              </a:r>
              <a:endParaRPr lang="en-JP" sz="1200" dirty="0">
                <a:effectLst/>
                <a:latin typeface="Times New Roman" panose="02020603050405020304" pitchFamily="18" charset="0"/>
                <a:ea typeface="Times New Roman" panose="02020603050405020304" pitchFamily="18" charset="0"/>
              </a:endParaRPr>
            </a:p>
          </p:txBody>
        </p:sp>
        <p:sp>
          <p:nvSpPr>
            <p:cNvPr id="28" name="Rounded Rectangle 27">
              <a:extLst>
                <a:ext uri="{FF2B5EF4-FFF2-40B4-BE49-F238E27FC236}">
                  <a16:creationId xmlns:a16="http://schemas.microsoft.com/office/drawing/2014/main" id="{ED8DBD1C-0E1A-2348-BE5D-C574A2D44493}"/>
                </a:ext>
              </a:extLst>
            </p:cNvPr>
            <p:cNvSpPr/>
            <p:nvPr/>
          </p:nvSpPr>
          <p:spPr>
            <a:xfrm>
              <a:off x="0" y="26319"/>
              <a:ext cx="4668324" cy="404446"/>
            </a:xfrm>
            <a:prstGeom prst="roundRect">
              <a:avLst/>
            </a:prstGeom>
            <a:ln w="38100">
              <a:solidFill>
                <a:schemeClr val="accent2">
                  <a:lumMod val="60000"/>
                  <a:lumOff val="40000"/>
                </a:schemeClr>
              </a:solidFill>
            </a:ln>
          </p:spPr>
          <p:style>
            <a:lnRef idx="2">
              <a:schemeClr val="accent1"/>
            </a:lnRef>
            <a:fillRef idx="1">
              <a:schemeClr val="lt1"/>
            </a:fillRef>
            <a:effectRef idx="0">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spcAft>
                  <a:spcPts val="0"/>
                </a:spcAft>
              </a:pPr>
              <a:r>
                <a:rPr lang="en-US" sz="1200">
                  <a:effectLst/>
                  <a:latin typeface="Times New Roman" panose="02020603050405020304" pitchFamily="18" charset="0"/>
                  <a:ea typeface="Times New Roman" panose="02020603050405020304" pitchFamily="18" charset="0"/>
                </a:rPr>
                <a:t>1D Convolutional: kernel size 50, filters number 128, activation tanh</a:t>
              </a:r>
              <a:endParaRPr lang="en-JP" sz="1200">
                <a:effectLst/>
                <a:latin typeface="Times New Roman" panose="02020603050405020304" pitchFamily="18" charset="0"/>
                <a:ea typeface="Times New Roman" panose="02020603050405020304" pitchFamily="18" charset="0"/>
              </a:endParaRPr>
            </a:p>
          </p:txBody>
        </p:sp>
        <p:sp>
          <p:nvSpPr>
            <p:cNvPr id="29" name="Rounded Rectangle 28">
              <a:extLst>
                <a:ext uri="{FF2B5EF4-FFF2-40B4-BE49-F238E27FC236}">
                  <a16:creationId xmlns:a16="http://schemas.microsoft.com/office/drawing/2014/main" id="{F4E1D08A-3006-A341-A0EE-9002CF03C76D}"/>
                </a:ext>
              </a:extLst>
            </p:cNvPr>
            <p:cNvSpPr/>
            <p:nvPr/>
          </p:nvSpPr>
          <p:spPr>
            <a:xfrm>
              <a:off x="0" y="1088511"/>
              <a:ext cx="4668324" cy="404446"/>
            </a:xfrm>
            <a:prstGeom prst="roundRect">
              <a:avLst/>
            </a:prstGeom>
            <a:ln w="38100">
              <a:solidFill>
                <a:schemeClr val="accent2">
                  <a:lumMod val="60000"/>
                  <a:lumOff val="40000"/>
                </a:schemeClr>
              </a:solidFill>
            </a:ln>
          </p:spPr>
          <p:style>
            <a:lnRef idx="2">
              <a:schemeClr val="accent1"/>
            </a:lnRef>
            <a:fillRef idx="1">
              <a:schemeClr val="lt1"/>
            </a:fillRef>
            <a:effectRef idx="0">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spcAft>
                  <a:spcPts val="0"/>
                </a:spcAft>
              </a:pPr>
              <a:r>
                <a:rPr lang="en-US" sz="1200">
                  <a:effectLst/>
                  <a:latin typeface="Times New Roman" panose="02020603050405020304" pitchFamily="18" charset="0"/>
                  <a:ea typeface="Times New Roman" panose="02020603050405020304" pitchFamily="18" charset="0"/>
                </a:rPr>
                <a:t>1D Convolutional: kernel size 3, filters number 64, activation tanh</a:t>
              </a:r>
              <a:endParaRPr lang="en-JP" sz="1200">
                <a:effectLst/>
                <a:latin typeface="Times New Roman" panose="02020603050405020304" pitchFamily="18" charset="0"/>
                <a:ea typeface="Times New Roman" panose="02020603050405020304" pitchFamily="18" charset="0"/>
              </a:endParaRPr>
            </a:p>
          </p:txBody>
        </p:sp>
        <p:sp>
          <p:nvSpPr>
            <p:cNvPr id="30" name="Rounded Rectangle 29">
              <a:extLst>
                <a:ext uri="{FF2B5EF4-FFF2-40B4-BE49-F238E27FC236}">
                  <a16:creationId xmlns:a16="http://schemas.microsoft.com/office/drawing/2014/main" id="{88A3DC70-DE8C-FE4D-9C07-324BE9A6EE9C}"/>
                </a:ext>
              </a:extLst>
            </p:cNvPr>
            <p:cNvSpPr/>
            <p:nvPr/>
          </p:nvSpPr>
          <p:spPr>
            <a:xfrm>
              <a:off x="1365401" y="1608116"/>
              <a:ext cx="1936600" cy="404446"/>
            </a:xfrm>
            <a:prstGeom prst="roundRect">
              <a:avLst/>
            </a:prstGeom>
            <a:ln w="38100">
              <a:solidFill>
                <a:schemeClr val="accent2">
                  <a:lumMod val="60000"/>
                  <a:lumOff val="40000"/>
                </a:schemeClr>
              </a:solidFill>
            </a:ln>
          </p:spPr>
          <p:style>
            <a:lnRef idx="2">
              <a:schemeClr val="accent1"/>
            </a:lnRef>
            <a:fillRef idx="1">
              <a:schemeClr val="lt1"/>
            </a:fillRef>
            <a:effectRef idx="0">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spcAft>
                  <a:spcPts val="0"/>
                </a:spcAft>
              </a:pPr>
              <a:r>
                <a:rPr lang="en-US" sz="1200">
                  <a:effectLst/>
                  <a:latin typeface="Times New Roman" panose="02020603050405020304" pitchFamily="18" charset="0"/>
                  <a:ea typeface="Times New Roman" panose="02020603050405020304" pitchFamily="18" charset="0"/>
                </a:rPr>
                <a:t>1D Global average pooling</a:t>
              </a:r>
              <a:endParaRPr lang="en-JP" sz="1200">
                <a:effectLst/>
                <a:latin typeface="Times New Roman" panose="02020603050405020304" pitchFamily="18" charset="0"/>
                <a:ea typeface="Times New Roman" panose="02020603050405020304" pitchFamily="18" charset="0"/>
              </a:endParaRPr>
            </a:p>
          </p:txBody>
        </p:sp>
        <mc:AlternateContent xmlns:mc="http://schemas.openxmlformats.org/markup-compatibility/2006" xmlns:a14="http://schemas.microsoft.com/office/drawing/2010/main">
          <mc:Choice Requires="a14">
            <p:sp>
              <p:nvSpPr>
                <p:cNvPr id="31" name="Rounded Rectangle 30">
                  <a:extLst>
                    <a:ext uri="{FF2B5EF4-FFF2-40B4-BE49-F238E27FC236}">
                      <a16:creationId xmlns:a16="http://schemas.microsoft.com/office/drawing/2014/main" id="{84E676AD-BF15-AC4F-9AE5-3B95717A46F2}"/>
                    </a:ext>
                  </a:extLst>
                </p:cNvPr>
                <p:cNvSpPr/>
                <p:nvPr/>
              </p:nvSpPr>
              <p:spPr>
                <a:xfrm>
                  <a:off x="1365756" y="-1011279"/>
                  <a:ext cx="1935936" cy="404446"/>
                </a:xfrm>
                <a:prstGeom prst="roundRect">
                  <a:avLst/>
                </a:prstGeom>
                <a:ln w="38100"/>
              </p:spPr>
              <p:style>
                <a:lnRef idx="2">
                  <a:schemeClr val="accent1"/>
                </a:lnRef>
                <a:fillRef idx="1">
                  <a:schemeClr val="lt1"/>
                </a:fillRef>
                <a:effectRef idx="0">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spcAft>
                      <a:spcPts val="0"/>
                    </a:spcAft>
                  </a:pPr>
                  <a14:m>
                    <m:oMath xmlns:m="http://schemas.openxmlformats.org/officeDocument/2006/math">
                      <m:r>
                        <a:rPr lang="en-US" sz="1200" i="1">
                          <a:effectLst/>
                          <a:latin typeface="Cambria Math" panose="02040503050406030204" pitchFamily="18" charset="0"/>
                          <a:ea typeface="Times New Roman" panose="02020603050405020304" pitchFamily="18" charset="0"/>
                        </a:rPr>
                        <m:t>3 × 301</m:t>
                      </m:r>
                    </m:oMath>
                  </a14:m>
                  <a:r>
                    <a:rPr lang="en-US" sz="1200">
                      <a:effectLst/>
                      <a:latin typeface="Times New Roman" panose="02020603050405020304" pitchFamily="18" charset="0"/>
                      <a:ea typeface="Times New Roman" panose="02020603050405020304" pitchFamily="18" charset="0"/>
                    </a:rPr>
                    <a:t> data points</a:t>
                  </a:r>
                  <a:endParaRPr lang="en-JP" sz="1200">
                    <a:effectLst/>
                    <a:latin typeface="Times New Roman" panose="02020603050405020304" pitchFamily="18" charset="0"/>
                    <a:ea typeface="Times New Roman" panose="02020603050405020304" pitchFamily="18" charset="0"/>
                  </a:endParaRPr>
                </a:p>
              </p:txBody>
            </p:sp>
          </mc:Choice>
          <mc:Fallback xmlns="">
            <p:sp>
              <p:nvSpPr>
                <p:cNvPr id="31" name="Rounded Rectangle 30">
                  <a:extLst>
                    <a:ext uri="{FF2B5EF4-FFF2-40B4-BE49-F238E27FC236}">
                      <a16:creationId xmlns:a16="http://schemas.microsoft.com/office/drawing/2014/main" id="{84E676AD-BF15-AC4F-9AE5-3B95717A46F2}"/>
                    </a:ext>
                  </a:extLst>
                </p:cNvPr>
                <p:cNvSpPr>
                  <a:spLocks noRot="1" noChangeAspect="1" noMove="1" noResize="1" noEditPoints="1" noAdjustHandles="1" noChangeArrowheads="1" noChangeShapeType="1" noTextEdit="1"/>
                </p:cNvSpPr>
                <p:nvPr/>
              </p:nvSpPr>
              <p:spPr>
                <a:xfrm>
                  <a:off x="1365756" y="-1011279"/>
                  <a:ext cx="1935936" cy="404446"/>
                </a:xfrm>
                <a:prstGeom prst="roundRect">
                  <a:avLst/>
                </a:prstGeom>
                <a:blipFill>
                  <a:blip r:embed="rId2"/>
                  <a:stretch>
                    <a:fillRect/>
                  </a:stretch>
                </a:blipFill>
                <a:ln w="38100"/>
              </p:spPr>
              <p:txBody>
                <a:bodyPr/>
                <a:lstStyle/>
                <a:p>
                  <a:r>
                    <a:rPr lang="en-JP">
                      <a:noFill/>
                    </a:rPr>
                    <a:t> </a:t>
                  </a:r>
                </a:p>
              </p:txBody>
            </p:sp>
          </mc:Fallback>
        </mc:AlternateContent>
      </p:grpSp>
      <p:grpSp>
        <p:nvGrpSpPr>
          <p:cNvPr id="10" name="Group 9">
            <a:extLst>
              <a:ext uri="{FF2B5EF4-FFF2-40B4-BE49-F238E27FC236}">
                <a16:creationId xmlns:a16="http://schemas.microsoft.com/office/drawing/2014/main" id="{D8C1EE71-9E2A-1D4E-8D3E-83008D18A682}"/>
              </a:ext>
            </a:extLst>
          </p:cNvPr>
          <p:cNvGrpSpPr/>
          <p:nvPr/>
        </p:nvGrpSpPr>
        <p:grpSpPr>
          <a:xfrm>
            <a:off x="5180262" y="2826708"/>
            <a:ext cx="3819584" cy="2330889"/>
            <a:chOff x="5438692" y="2814187"/>
            <a:chExt cx="3819584" cy="2330889"/>
          </a:xfrm>
        </p:grpSpPr>
        <p:sp>
          <p:nvSpPr>
            <p:cNvPr id="13" name="TextBox 12">
              <a:extLst>
                <a:ext uri="{FF2B5EF4-FFF2-40B4-BE49-F238E27FC236}">
                  <a16:creationId xmlns:a16="http://schemas.microsoft.com/office/drawing/2014/main" id="{5FCC682C-C34D-304D-847F-F7600F85B7A9}"/>
                </a:ext>
              </a:extLst>
            </p:cNvPr>
            <p:cNvSpPr txBox="1"/>
            <p:nvPr/>
          </p:nvSpPr>
          <p:spPr>
            <a:xfrm>
              <a:off x="7284960" y="2814187"/>
              <a:ext cx="1168910" cy="400110"/>
            </a:xfrm>
            <a:prstGeom prst="rect">
              <a:avLst/>
            </a:prstGeom>
            <a:noFill/>
          </p:spPr>
          <p:txBody>
            <a:bodyPr wrap="square" rtlCol="0">
              <a:spAutoFit/>
            </a:bodyPr>
            <a:lstStyle/>
            <a:p>
              <a:pPr algn="ctr"/>
              <a:r>
                <a:rPr lang="en-US" sz="2000" dirty="0"/>
                <a:t>Dataset</a:t>
              </a:r>
            </a:p>
          </p:txBody>
        </p:sp>
        <p:cxnSp>
          <p:nvCxnSpPr>
            <p:cNvPr id="14" name="Straight Arrow Connector 13">
              <a:extLst>
                <a:ext uri="{FF2B5EF4-FFF2-40B4-BE49-F238E27FC236}">
                  <a16:creationId xmlns:a16="http://schemas.microsoft.com/office/drawing/2014/main" id="{8D8A868B-2966-124D-B8C6-5AAFD029638D}"/>
                </a:ext>
              </a:extLst>
            </p:cNvPr>
            <p:cNvCxnSpPr>
              <a:cxnSpLocks/>
            </p:cNvCxnSpPr>
            <p:nvPr/>
          </p:nvCxnSpPr>
          <p:spPr>
            <a:xfrm flipH="1">
              <a:off x="7094338" y="3254970"/>
              <a:ext cx="650268" cy="530791"/>
            </a:xfrm>
            <a:prstGeom prst="straightConnector1">
              <a:avLst/>
            </a:prstGeom>
            <a:ln w="254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5276249E-B433-2F47-AC4B-1D8FD5D06A9F}"/>
                </a:ext>
              </a:extLst>
            </p:cNvPr>
            <p:cNvSpPr txBox="1"/>
            <p:nvPr/>
          </p:nvSpPr>
          <p:spPr>
            <a:xfrm>
              <a:off x="5438692" y="4744966"/>
              <a:ext cx="1655646" cy="400110"/>
            </a:xfrm>
            <a:prstGeom prst="rect">
              <a:avLst/>
            </a:prstGeom>
            <a:noFill/>
          </p:spPr>
          <p:txBody>
            <a:bodyPr wrap="square" rtlCol="0">
              <a:spAutoFit/>
            </a:bodyPr>
            <a:lstStyle/>
            <a:p>
              <a:pPr algn="ctr"/>
              <a:r>
                <a:rPr lang="en-US" sz="2000" dirty="0"/>
                <a:t>Training set</a:t>
              </a:r>
            </a:p>
          </p:txBody>
        </p:sp>
        <p:cxnSp>
          <p:nvCxnSpPr>
            <p:cNvPr id="16" name="Straight Arrow Connector 15">
              <a:extLst>
                <a:ext uri="{FF2B5EF4-FFF2-40B4-BE49-F238E27FC236}">
                  <a16:creationId xmlns:a16="http://schemas.microsoft.com/office/drawing/2014/main" id="{E7AE86CF-A7F3-9347-AFDC-56954B71DD52}"/>
                </a:ext>
              </a:extLst>
            </p:cNvPr>
            <p:cNvCxnSpPr>
              <a:cxnSpLocks/>
            </p:cNvCxnSpPr>
            <p:nvPr/>
          </p:nvCxnSpPr>
          <p:spPr>
            <a:xfrm>
              <a:off x="7744606" y="3254970"/>
              <a:ext cx="650268" cy="530791"/>
            </a:xfrm>
            <a:prstGeom prst="straightConnector1">
              <a:avLst/>
            </a:prstGeom>
            <a:ln w="254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AF7F0826-5B89-3044-BCCD-7D1B2C765AF4}"/>
                </a:ext>
              </a:extLst>
            </p:cNvPr>
            <p:cNvSpPr txBox="1"/>
            <p:nvPr/>
          </p:nvSpPr>
          <p:spPr>
            <a:xfrm>
              <a:off x="8111937" y="3785761"/>
              <a:ext cx="1146339" cy="400110"/>
            </a:xfrm>
            <a:prstGeom prst="rect">
              <a:avLst/>
            </a:prstGeom>
            <a:noFill/>
          </p:spPr>
          <p:txBody>
            <a:bodyPr wrap="square" rtlCol="0">
              <a:spAutoFit/>
            </a:bodyPr>
            <a:lstStyle/>
            <a:p>
              <a:pPr algn="ctr"/>
              <a:r>
                <a:rPr lang="en-US" sz="2000" dirty="0"/>
                <a:t>Test set</a:t>
              </a:r>
            </a:p>
          </p:txBody>
        </p:sp>
        <p:sp>
          <p:nvSpPr>
            <p:cNvPr id="18" name="TextBox 17">
              <a:extLst>
                <a:ext uri="{FF2B5EF4-FFF2-40B4-BE49-F238E27FC236}">
                  <a16:creationId xmlns:a16="http://schemas.microsoft.com/office/drawing/2014/main" id="{FFBAE940-5C50-A845-BD6F-8082CA145356}"/>
                </a:ext>
              </a:extLst>
            </p:cNvPr>
            <p:cNvSpPr txBox="1"/>
            <p:nvPr/>
          </p:nvSpPr>
          <p:spPr>
            <a:xfrm>
              <a:off x="6902419" y="4744966"/>
              <a:ext cx="1933991" cy="400110"/>
            </a:xfrm>
            <a:prstGeom prst="rect">
              <a:avLst/>
            </a:prstGeom>
            <a:noFill/>
          </p:spPr>
          <p:txBody>
            <a:bodyPr wrap="square" rtlCol="0">
              <a:spAutoFit/>
            </a:bodyPr>
            <a:lstStyle/>
            <a:p>
              <a:pPr algn="ctr"/>
              <a:r>
                <a:rPr lang="en-US" sz="2000" dirty="0"/>
                <a:t>Validation set</a:t>
              </a:r>
            </a:p>
          </p:txBody>
        </p:sp>
        <p:sp>
          <p:nvSpPr>
            <p:cNvPr id="19" name="TextBox 18">
              <a:extLst>
                <a:ext uri="{FF2B5EF4-FFF2-40B4-BE49-F238E27FC236}">
                  <a16:creationId xmlns:a16="http://schemas.microsoft.com/office/drawing/2014/main" id="{C389AF45-8F69-704A-ABB6-4D64E1D7E0D3}"/>
                </a:ext>
              </a:extLst>
            </p:cNvPr>
            <p:cNvSpPr txBox="1"/>
            <p:nvPr/>
          </p:nvSpPr>
          <p:spPr>
            <a:xfrm>
              <a:off x="6485530" y="3214739"/>
              <a:ext cx="720069" cy="400110"/>
            </a:xfrm>
            <a:prstGeom prst="rect">
              <a:avLst/>
            </a:prstGeom>
            <a:noFill/>
          </p:spPr>
          <p:txBody>
            <a:bodyPr wrap="square" rtlCol="0">
              <a:spAutoFit/>
            </a:bodyPr>
            <a:lstStyle/>
            <a:p>
              <a:pPr algn="ctr"/>
              <a:r>
                <a:rPr lang="en-US" sz="2000" dirty="0"/>
                <a:t>90%</a:t>
              </a:r>
            </a:p>
          </p:txBody>
        </p:sp>
        <p:cxnSp>
          <p:nvCxnSpPr>
            <p:cNvPr id="20" name="Straight Arrow Connector 19">
              <a:extLst>
                <a:ext uri="{FF2B5EF4-FFF2-40B4-BE49-F238E27FC236}">
                  <a16:creationId xmlns:a16="http://schemas.microsoft.com/office/drawing/2014/main" id="{43FD2A82-549D-8A49-A488-41EB3982D6B4}"/>
                </a:ext>
              </a:extLst>
            </p:cNvPr>
            <p:cNvCxnSpPr>
              <a:cxnSpLocks/>
            </p:cNvCxnSpPr>
            <p:nvPr/>
          </p:nvCxnSpPr>
          <p:spPr>
            <a:xfrm flipH="1">
              <a:off x="6566212" y="3957552"/>
              <a:ext cx="464664" cy="747184"/>
            </a:xfrm>
            <a:prstGeom prst="straightConnector1">
              <a:avLst/>
            </a:prstGeom>
            <a:ln w="254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71888561-0940-AA4B-A2C0-443EDD9BED41}"/>
                </a:ext>
              </a:extLst>
            </p:cNvPr>
            <p:cNvCxnSpPr>
              <a:cxnSpLocks/>
            </p:cNvCxnSpPr>
            <p:nvPr/>
          </p:nvCxnSpPr>
          <p:spPr>
            <a:xfrm>
              <a:off x="7030876" y="3940800"/>
              <a:ext cx="464664" cy="747184"/>
            </a:xfrm>
            <a:prstGeom prst="straightConnector1">
              <a:avLst/>
            </a:prstGeom>
            <a:ln w="254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E68CA398-48FA-AC48-8C38-BF3832B435EE}"/>
                </a:ext>
              </a:extLst>
            </p:cNvPr>
            <p:cNvSpPr txBox="1"/>
            <p:nvPr/>
          </p:nvSpPr>
          <p:spPr>
            <a:xfrm>
              <a:off x="6022512" y="3977980"/>
              <a:ext cx="720069" cy="400110"/>
            </a:xfrm>
            <a:prstGeom prst="rect">
              <a:avLst/>
            </a:prstGeom>
            <a:noFill/>
          </p:spPr>
          <p:txBody>
            <a:bodyPr wrap="square" rtlCol="0">
              <a:spAutoFit/>
            </a:bodyPr>
            <a:lstStyle/>
            <a:p>
              <a:pPr algn="ctr"/>
              <a:r>
                <a:rPr lang="en-US" sz="2000" dirty="0"/>
                <a:t>80%</a:t>
              </a:r>
            </a:p>
          </p:txBody>
        </p:sp>
        <p:sp>
          <p:nvSpPr>
            <p:cNvPr id="23" name="TextBox 22">
              <a:extLst>
                <a:ext uri="{FF2B5EF4-FFF2-40B4-BE49-F238E27FC236}">
                  <a16:creationId xmlns:a16="http://schemas.microsoft.com/office/drawing/2014/main" id="{8C207BCB-5347-9744-BF33-05600D7F6469}"/>
                </a:ext>
              </a:extLst>
            </p:cNvPr>
            <p:cNvSpPr txBox="1"/>
            <p:nvPr/>
          </p:nvSpPr>
          <p:spPr>
            <a:xfrm>
              <a:off x="7312641" y="3977979"/>
              <a:ext cx="720069" cy="400110"/>
            </a:xfrm>
            <a:prstGeom prst="rect">
              <a:avLst/>
            </a:prstGeom>
            <a:noFill/>
          </p:spPr>
          <p:txBody>
            <a:bodyPr wrap="square" rtlCol="0">
              <a:spAutoFit/>
            </a:bodyPr>
            <a:lstStyle/>
            <a:p>
              <a:pPr algn="ctr"/>
              <a:r>
                <a:rPr lang="en-US" sz="2000" dirty="0"/>
                <a:t>20%</a:t>
              </a:r>
            </a:p>
          </p:txBody>
        </p:sp>
        <p:sp>
          <p:nvSpPr>
            <p:cNvPr id="32" name="TextBox 31">
              <a:extLst>
                <a:ext uri="{FF2B5EF4-FFF2-40B4-BE49-F238E27FC236}">
                  <a16:creationId xmlns:a16="http://schemas.microsoft.com/office/drawing/2014/main" id="{ADE6C38A-FD65-2945-A2EB-DD0FA48BCD97}"/>
                </a:ext>
              </a:extLst>
            </p:cNvPr>
            <p:cNvSpPr txBox="1"/>
            <p:nvPr/>
          </p:nvSpPr>
          <p:spPr>
            <a:xfrm>
              <a:off x="8325073" y="3219351"/>
              <a:ext cx="720069" cy="400110"/>
            </a:xfrm>
            <a:prstGeom prst="rect">
              <a:avLst/>
            </a:prstGeom>
            <a:noFill/>
          </p:spPr>
          <p:txBody>
            <a:bodyPr wrap="square" rtlCol="0">
              <a:spAutoFit/>
            </a:bodyPr>
            <a:lstStyle/>
            <a:p>
              <a:pPr algn="ctr"/>
              <a:r>
                <a:rPr lang="en-US" sz="2000" dirty="0"/>
                <a:t>10%</a:t>
              </a:r>
            </a:p>
          </p:txBody>
        </p:sp>
      </p:grpSp>
    </p:spTree>
    <p:extLst>
      <p:ext uri="{BB962C8B-B14F-4D97-AF65-F5344CB8AC3E}">
        <p14:creationId xmlns:p14="http://schemas.microsoft.com/office/powerpoint/2010/main" val="26943815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627CA8-3E9F-354B-A826-05F686B23750}"/>
              </a:ext>
            </a:extLst>
          </p:cNvPr>
          <p:cNvSpPr>
            <a:spLocks noGrp="1"/>
          </p:cNvSpPr>
          <p:nvPr>
            <p:ph type="title"/>
          </p:nvPr>
        </p:nvSpPr>
        <p:spPr/>
        <p:txBody>
          <a:bodyPr/>
          <a:lstStyle/>
          <a:p>
            <a:r>
              <a:rPr lang="en-JP" dirty="0"/>
              <a:t>Results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A05A5A8-2FED-F04E-B931-7D86C6732A9D}"/>
                  </a:ext>
                </a:extLst>
              </p:cNvPr>
              <p:cNvSpPr>
                <a:spLocks noGrp="1"/>
              </p:cNvSpPr>
              <p:nvPr>
                <p:ph idx="1"/>
              </p:nvPr>
            </p:nvSpPr>
            <p:spPr>
              <a:xfrm>
                <a:off x="311727" y="1267690"/>
                <a:ext cx="8520546" cy="5360555"/>
              </a:xfrm>
            </p:spPr>
            <p:txBody>
              <a:bodyPr>
                <a:normAutofit/>
              </a:bodyPr>
              <a:lstStyle/>
              <a:p>
                <a:r>
                  <a:rPr lang="en-US" dirty="0"/>
                  <a:t>coefficient of determination </a:t>
                </a:r>
                <a14:m>
                  <m:oMath xmlns:m="http://schemas.openxmlformats.org/officeDocument/2006/math">
                    <m:sSup>
                      <m:sSupPr>
                        <m:ctrlPr>
                          <a:rPr lang="en-JP" i="1">
                            <a:latin typeface="Cambria Math" panose="02040503050406030204" pitchFamily="18" charset="0"/>
                          </a:rPr>
                        </m:ctrlPr>
                      </m:sSupPr>
                      <m:e>
                        <m:r>
                          <a:rPr lang="en-US" i="1">
                            <a:latin typeface="Cambria Math" panose="02040503050406030204" pitchFamily="18" charset="0"/>
                          </a:rPr>
                          <m:t>𝑅</m:t>
                        </m:r>
                      </m:e>
                      <m:sup>
                        <m:r>
                          <a:rPr lang="en-US" i="1">
                            <a:latin typeface="Cambria Math" panose="02040503050406030204" pitchFamily="18" charset="0"/>
                          </a:rPr>
                          <m:t>2</m:t>
                        </m:r>
                      </m:sup>
                    </m:sSup>
                  </m:oMath>
                </a14:m>
                <a:r>
                  <a:rPr lang="en-JP" dirty="0">
                    <a:effectLst/>
                  </a:rPr>
                  <a:t> </a:t>
                </a:r>
              </a:p>
              <a:p>
                <a:pPr marL="457200" lvl="1" indent="0">
                  <a:buNone/>
                </a:pPr>
                <a:r>
                  <a:rPr lang="en-US" dirty="0"/>
                  <a:t>We use </a:t>
                </a:r>
                <a14:m>
                  <m:oMath xmlns:m="http://schemas.openxmlformats.org/officeDocument/2006/math">
                    <m:sSup>
                      <m:sSupPr>
                        <m:ctrlPr>
                          <a:rPr lang="en-JP" i="1">
                            <a:latin typeface="Cambria Math" panose="02040503050406030204" pitchFamily="18" charset="0"/>
                          </a:rPr>
                        </m:ctrlPr>
                      </m:sSupPr>
                      <m:e>
                        <m:r>
                          <a:rPr lang="en-US" i="1">
                            <a:latin typeface="Cambria Math" panose="02040503050406030204" pitchFamily="18" charset="0"/>
                          </a:rPr>
                          <m:t>𝑅</m:t>
                        </m:r>
                      </m:e>
                      <m:sup>
                        <m:r>
                          <a:rPr lang="en-US">
                            <a:latin typeface="Cambria Math" panose="02040503050406030204" pitchFamily="18" charset="0"/>
                          </a:rPr>
                          <m:t>2</m:t>
                        </m:r>
                      </m:sup>
                    </m:sSup>
                  </m:oMath>
                </a14:m>
                <a:r>
                  <a:rPr lang="en-US" dirty="0"/>
                  <a:t> score</a:t>
                </a:r>
                <a:r>
                  <a:rPr lang="en-JP" dirty="0"/>
                  <a:t> to </a:t>
                </a:r>
                <a:r>
                  <a:rPr lang="en-US" dirty="0"/>
                  <a:t>determine how good does the model fit on the data.</a:t>
                </a:r>
              </a:p>
              <a:p>
                <a:pPr lvl="1"/>
                <a:r>
                  <a:rPr lang="en-US" dirty="0" err="1"/>
                  <a:t>ith</a:t>
                </a:r>
                <a:r>
                  <a:rPr lang="en-US" dirty="0"/>
                  <a:t> observed value: </a:t>
                </a:r>
                <a14:m>
                  <m:oMath xmlns:m="http://schemas.openxmlformats.org/officeDocument/2006/math">
                    <m:sSub>
                      <m:sSubPr>
                        <m:ctrlPr>
                          <a:rPr lang="en-JP"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m:t>
                        </m:r>
                      </m:sub>
                    </m:sSub>
                  </m:oMath>
                </a14:m>
                <a:r>
                  <a:rPr lang="en-US" dirty="0"/>
                  <a:t> </a:t>
                </a:r>
              </a:p>
              <a:p>
                <a:pPr lvl="1"/>
                <a:r>
                  <a:rPr lang="en-US" dirty="0" err="1"/>
                  <a:t>ith</a:t>
                </a:r>
                <a:r>
                  <a:rPr lang="en-US" dirty="0"/>
                  <a:t> predicted value: </a:t>
                </a:r>
                <a14:m>
                  <m:oMath xmlns:m="http://schemas.openxmlformats.org/officeDocument/2006/math">
                    <m:sSub>
                      <m:sSubPr>
                        <m:ctrlPr>
                          <a:rPr lang="en-JP"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𝑖</m:t>
                        </m:r>
                      </m:sub>
                    </m:sSub>
                  </m:oMath>
                </a14:m>
                <a:endParaRPr lang="en-US" dirty="0"/>
              </a:p>
              <a:p>
                <a:pPr lvl="1"/>
                <a:r>
                  <a:rPr lang="en-US" dirty="0"/>
                  <a:t>average value of observed values: </a:t>
                </a:r>
                <a14:m>
                  <m:oMath xmlns:m="http://schemas.openxmlformats.org/officeDocument/2006/math">
                    <m:bar>
                      <m:barPr>
                        <m:pos m:val="top"/>
                        <m:ctrlPr>
                          <a:rPr lang="en-JP" i="1">
                            <a:latin typeface="Cambria Math" panose="02040503050406030204" pitchFamily="18" charset="0"/>
                          </a:rPr>
                        </m:ctrlPr>
                      </m:barPr>
                      <m:e>
                        <m:r>
                          <a:rPr lang="en-US" i="1">
                            <a:latin typeface="Cambria Math" panose="02040503050406030204" pitchFamily="18" charset="0"/>
                          </a:rPr>
                          <m:t>𝑦</m:t>
                        </m:r>
                      </m:e>
                    </m:bar>
                  </m:oMath>
                </a14:m>
                <a:r>
                  <a:rPr lang="en-US" dirty="0"/>
                  <a:t> </a:t>
                </a:r>
              </a:p>
              <a:p>
                <a:pPr marL="457200" lvl="1" indent="0">
                  <a:buNone/>
                </a:pPr>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JP" sz="1600" i="1">
                              <a:latin typeface="Cambria Math" panose="02040503050406030204" pitchFamily="18" charset="0"/>
                            </a:rPr>
                          </m:ctrlPr>
                        </m:sSubPr>
                        <m:e>
                          <m:r>
                            <a:rPr lang="en-US" sz="1600" i="1">
                              <a:latin typeface="Cambria Math" panose="02040503050406030204" pitchFamily="18" charset="0"/>
                            </a:rPr>
                            <m:t>𝑆𝑆</m:t>
                          </m:r>
                        </m:e>
                        <m:sub>
                          <m:r>
                            <a:rPr lang="en-US" sz="1600" i="1">
                              <a:latin typeface="Cambria Math" panose="02040503050406030204" pitchFamily="18" charset="0"/>
                            </a:rPr>
                            <m:t>𝑟𝑒𝑠</m:t>
                          </m:r>
                        </m:sub>
                      </m:sSub>
                      <m:r>
                        <a:rPr lang="en-US" sz="1600" i="1">
                          <a:latin typeface="Cambria Math" panose="02040503050406030204" pitchFamily="18" charset="0"/>
                        </a:rPr>
                        <m:t>= </m:t>
                      </m:r>
                      <m:nary>
                        <m:naryPr>
                          <m:chr m:val="∑"/>
                          <m:limLoc m:val="undOvr"/>
                          <m:ctrlPr>
                            <a:rPr lang="en-JP" sz="1600" i="1">
                              <a:latin typeface="Cambria Math" panose="02040503050406030204" pitchFamily="18" charset="0"/>
                            </a:rPr>
                          </m:ctrlPr>
                        </m:naryPr>
                        <m:sub>
                          <m:r>
                            <a:rPr lang="en-US" sz="1600" i="1">
                              <a:latin typeface="Cambria Math" panose="02040503050406030204" pitchFamily="18" charset="0"/>
                            </a:rPr>
                            <m:t>𝑖</m:t>
                          </m:r>
                        </m:sub>
                        <m:sup>
                          <m:r>
                            <a:rPr lang="en-US" sz="1600" i="1">
                              <a:latin typeface="Cambria Math" panose="02040503050406030204" pitchFamily="18" charset="0"/>
                            </a:rPr>
                            <m:t>𝑁</m:t>
                          </m:r>
                        </m:sup>
                        <m:e>
                          <m:sSup>
                            <m:sSupPr>
                              <m:ctrlPr>
                                <a:rPr lang="en-JP" sz="1600" i="1">
                                  <a:latin typeface="Cambria Math" panose="02040503050406030204" pitchFamily="18" charset="0"/>
                                </a:rPr>
                              </m:ctrlPr>
                            </m:sSupPr>
                            <m:e>
                              <m:r>
                                <a:rPr lang="en-US" sz="1600" i="1">
                                  <a:latin typeface="Cambria Math" panose="02040503050406030204" pitchFamily="18" charset="0"/>
                                </a:rPr>
                                <m:t>( </m:t>
                              </m:r>
                              <m:sSub>
                                <m:sSubPr>
                                  <m:ctrlPr>
                                    <a:rPr lang="en-JP" sz="1600" i="1">
                                      <a:latin typeface="Cambria Math" panose="02040503050406030204" pitchFamily="18" charset="0"/>
                                    </a:rPr>
                                  </m:ctrlPr>
                                </m:sSubPr>
                                <m:e>
                                  <m:r>
                                    <a:rPr lang="en-US" sz="1600" i="1">
                                      <a:latin typeface="Cambria Math" panose="02040503050406030204" pitchFamily="18" charset="0"/>
                                    </a:rPr>
                                    <m:t>𝑦</m:t>
                                  </m:r>
                                </m:e>
                                <m:sub>
                                  <m:r>
                                    <a:rPr lang="en-US" sz="1600" i="1">
                                      <a:latin typeface="Cambria Math" panose="02040503050406030204" pitchFamily="18" charset="0"/>
                                    </a:rPr>
                                    <m:t>𝑖</m:t>
                                  </m:r>
                                </m:sub>
                              </m:sSub>
                              <m:r>
                                <a:rPr lang="en-US" sz="1600" i="1">
                                  <a:latin typeface="Cambria Math" panose="02040503050406030204" pitchFamily="18" charset="0"/>
                                </a:rPr>
                                <m:t>−</m:t>
                              </m:r>
                              <m:sSub>
                                <m:sSubPr>
                                  <m:ctrlPr>
                                    <a:rPr lang="en-JP" sz="1600" i="1">
                                      <a:latin typeface="Cambria Math" panose="02040503050406030204" pitchFamily="18" charset="0"/>
                                    </a:rPr>
                                  </m:ctrlPr>
                                </m:sSubPr>
                                <m:e>
                                  <m:r>
                                    <a:rPr lang="en-US" sz="1600" i="1">
                                      <a:latin typeface="Cambria Math" panose="02040503050406030204" pitchFamily="18" charset="0"/>
                                    </a:rPr>
                                    <m:t>𝑓</m:t>
                                  </m:r>
                                </m:e>
                                <m:sub>
                                  <m:r>
                                    <a:rPr lang="en-US" sz="1600" i="1">
                                      <a:latin typeface="Cambria Math" panose="02040503050406030204" pitchFamily="18" charset="0"/>
                                    </a:rPr>
                                    <m:t>𝑖</m:t>
                                  </m:r>
                                </m:sub>
                              </m:sSub>
                              <m:r>
                                <a:rPr lang="en-US" sz="1600" i="1">
                                  <a:latin typeface="Cambria Math" panose="02040503050406030204" pitchFamily="18" charset="0"/>
                                </a:rPr>
                                <m:t> )</m:t>
                              </m:r>
                            </m:e>
                            <m:sup>
                              <m:r>
                                <a:rPr lang="en-US" sz="1600" i="1">
                                  <a:latin typeface="Cambria Math" panose="02040503050406030204" pitchFamily="18" charset="0"/>
                                </a:rPr>
                                <m:t>2</m:t>
                              </m:r>
                            </m:sup>
                          </m:sSup>
                        </m:e>
                      </m:nary>
                      <m:r>
                        <a:rPr lang="en-US" sz="1600" b="0" i="1" smtClean="0">
                          <a:latin typeface="Cambria Math" panose="02040503050406030204" pitchFamily="18" charset="0"/>
                        </a:rPr>
                        <m:t>          </m:t>
                      </m:r>
                      <m:sSub>
                        <m:sSubPr>
                          <m:ctrlPr>
                            <a:rPr lang="en-JP" sz="1600" i="1">
                              <a:latin typeface="Cambria Math" panose="02040503050406030204" pitchFamily="18" charset="0"/>
                            </a:rPr>
                          </m:ctrlPr>
                        </m:sSubPr>
                        <m:e>
                          <m:r>
                            <a:rPr lang="en-US" sz="1600" i="1">
                              <a:latin typeface="Cambria Math" panose="02040503050406030204" pitchFamily="18" charset="0"/>
                            </a:rPr>
                            <m:t>𝑆𝑆</m:t>
                          </m:r>
                        </m:e>
                        <m:sub>
                          <m:r>
                            <a:rPr lang="en-US" sz="1600" i="1">
                              <a:latin typeface="Cambria Math" panose="02040503050406030204" pitchFamily="18" charset="0"/>
                            </a:rPr>
                            <m:t>𝑡𝑜𝑡</m:t>
                          </m:r>
                        </m:sub>
                      </m:sSub>
                      <m:r>
                        <a:rPr lang="en-US" sz="1600" i="1">
                          <a:latin typeface="Cambria Math" panose="02040503050406030204" pitchFamily="18" charset="0"/>
                        </a:rPr>
                        <m:t>= </m:t>
                      </m:r>
                      <m:nary>
                        <m:naryPr>
                          <m:chr m:val="∑"/>
                          <m:limLoc m:val="undOvr"/>
                          <m:ctrlPr>
                            <a:rPr lang="en-JP" sz="1600" i="1">
                              <a:latin typeface="Cambria Math" panose="02040503050406030204" pitchFamily="18" charset="0"/>
                            </a:rPr>
                          </m:ctrlPr>
                        </m:naryPr>
                        <m:sub>
                          <m:r>
                            <a:rPr lang="en-US" sz="1600" i="1">
                              <a:latin typeface="Cambria Math" panose="02040503050406030204" pitchFamily="18" charset="0"/>
                            </a:rPr>
                            <m:t>𝑖</m:t>
                          </m:r>
                        </m:sub>
                        <m:sup>
                          <m:r>
                            <a:rPr lang="en-US" sz="1600" i="1">
                              <a:latin typeface="Cambria Math" panose="02040503050406030204" pitchFamily="18" charset="0"/>
                            </a:rPr>
                            <m:t>𝑁</m:t>
                          </m:r>
                        </m:sup>
                        <m:e>
                          <m:sSup>
                            <m:sSupPr>
                              <m:ctrlPr>
                                <a:rPr lang="en-JP" sz="1600" i="1">
                                  <a:latin typeface="Cambria Math" panose="02040503050406030204" pitchFamily="18" charset="0"/>
                                </a:rPr>
                              </m:ctrlPr>
                            </m:sSupPr>
                            <m:e>
                              <m:r>
                                <a:rPr lang="en-US" sz="1600" i="1">
                                  <a:latin typeface="Cambria Math" panose="02040503050406030204" pitchFamily="18" charset="0"/>
                                </a:rPr>
                                <m:t>( </m:t>
                              </m:r>
                              <m:sSub>
                                <m:sSubPr>
                                  <m:ctrlPr>
                                    <a:rPr lang="en-JP" sz="1600" i="1">
                                      <a:latin typeface="Cambria Math" panose="02040503050406030204" pitchFamily="18" charset="0"/>
                                    </a:rPr>
                                  </m:ctrlPr>
                                </m:sSubPr>
                                <m:e>
                                  <m:r>
                                    <a:rPr lang="en-US" sz="1600" i="1">
                                      <a:latin typeface="Cambria Math" panose="02040503050406030204" pitchFamily="18" charset="0"/>
                                    </a:rPr>
                                    <m:t>𝑦</m:t>
                                  </m:r>
                                </m:e>
                                <m:sub>
                                  <m:r>
                                    <a:rPr lang="en-US" sz="1600" i="1">
                                      <a:latin typeface="Cambria Math" panose="02040503050406030204" pitchFamily="18" charset="0"/>
                                    </a:rPr>
                                    <m:t>𝑖</m:t>
                                  </m:r>
                                </m:sub>
                              </m:sSub>
                              <m:r>
                                <a:rPr lang="en-US" sz="1600" i="1">
                                  <a:latin typeface="Cambria Math" panose="02040503050406030204" pitchFamily="18" charset="0"/>
                                </a:rPr>
                                <m:t>−</m:t>
                              </m:r>
                              <m:bar>
                                <m:barPr>
                                  <m:pos m:val="top"/>
                                  <m:ctrlPr>
                                    <a:rPr lang="en-JP" sz="1600" i="1">
                                      <a:latin typeface="Cambria Math" panose="02040503050406030204" pitchFamily="18" charset="0"/>
                                    </a:rPr>
                                  </m:ctrlPr>
                                </m:barPr>
                                <m:e>
                                  <m:r>
                                    <a:rPr lang="en-US" sz="1600" i="1">
                                      <a:latin typeface="Cambria Math" panose="02040503050406030204" pitchFamily="18" charset="0"/>
                                    </a:rPr>
                                    <m:t>𝑦</m:t>
                                  </m:r>
                                </m:e>
                              </m:bar>
                              <m:r>
                                <a:rPr lang="en-US" sz="1600" i="1">
                                  <a:latin typeface="Cambria Math" panose="02040503050406030204" pitchFamily="18" charset="0"/>
                                </a:rPr>
                                <m:t> )</m:t>
                              </m:r>
                            </m:e>
                            <m:sup>
                              <m:r>
                                <a:rPr lang="en-US" sz="1600" i="1">
                                  <a:latin typeface="Cambria Math" panose="02040503050406030204" pitchFamily="18" charset="0"/>
                                </a:rPr>
                                <m:t>2</m:t>
                              </m:r>
                            </m:sup>
                          </m:sSup>
                        </m:e>
                      </m:nary>
                    </m:oMath>
                  </m:oMathPara>
                </a14:m>
                <a:endParaRPr lang="en-JP" sz="1600" dirty="0"/>
              </a:p>
              <a:p>
                <a:pPr marL="0" indent="0">
                  <a:buNone/>
                </a:pPr>
                <a:endParaRPr lang="en-JP" sz="1600" dirty="0"/>
              </a:p>
              <a:p>
                <a:pPr marL="0" indent="0">
                  <a:buNone/>
                </a:pPr>
                <a14:m>
                  <m:oMathPara xmlns:m="http://schemas.openxmlformats.org/officeDocument/2006/math">
                    <m:oMathParaPr>
                      <m:jc m:val="centerGroup"/>
                    </m:oMathParaPr>
                    <m:oMath xmlns:m="http://schemas.openxmlformats.org/officeDocument/2006/math">
                      <m:sSup>
                        <m:sSupPr>
                          <m:ctrlPr>
                            <a:rPr lang="en-JP" sz="1600" i="1">
                              <a:latin typeface="Cambria Math" panose="02040503050406030204" pitchFamily="18" charset="0"/>
                            </a:rPr>
                          </m:ctrlPr>
                        </m:sSupPr>
                        <m:e>
                          <m:r>
                            <a:rPr lang="en-US" sz="1600" i="1">
                              <a:latin typeface="Cambria Math" panose="02040503050406030204" pitchFamily="18" charset="0"/>
                            </a:rPr>
                            <m:t>𝑅</m:t>
                          </m:r>
                        </m:e>
                        <m:sup>
                          <m:r>
                            <a:rPr lang="en-US" sz="1600" i="1">
                              <a:latin typeface="Cambria Math" panose="02040503050406030204" pitchFamily="18" charset="0"/>
                            </a:rPr>
                            <m:t>2</m:t>
                          </m:r>
                        </m:sup>
                      </m:sSup>
                      <m:r>
                        <a:rPr lang="en-US" sz="1600" i="1">
                          <a:latin typeface="Cambria Math" panose="02040503050406030204" pitchFamily="18" charset="0"/>
                        </a:rPr>
                        <m:t>=1−</m:t>
                      </m:r>
                      <m:f>
                        <m:fPr>
                          <m:ctrlPr>
                            <a:rPr lang="en-JP" sz="1600" i="1">
                              <a:latin typeface="Cambria Math" panose="02040503050406030204" pitchFamily="18" charset="0"/>
                            </a:rPr>
                          </m:ctrlPr>
                        </m:fPr>
                        <m:num>
                          <m:sSub>
                            <m:sSubPr>
                              <m:ctrlPr>
                                <a:rPr lang="en-JP" sz="1600" i="1">
                                  <a:latin typeface="Cambria Math" panose="02040503050406030204" pitchFamily="18" charset="0"/>
                                </a:rPr>
                              </m:ctrlPr>
                            </m:sSubPr>
                            <m:e>
                              <m:r>
                                <a:rPr lang="en-US" sz="1600" i="1">
                                  <a:latin typeface="Cambria Math" panose="02040503050406030204" pitchFamily="18" charset="0"/>
                                </a:rPr>
                                <m:t>𝑆𝑆</m:t>
                              </m:r>
                            </m:e>
                            <m:sub>
                              <m:r>
                                <a:rPr lang="en-US" sz="1600" i="1">
                                  <a:latin typeface="Cambria Math" panose="02040503050406030204" pitchFamily="18" charset="0"/>
                                </a:rPr>
                                <m:t>𝑟𝑒𝑠</m:t>
                              </m:r>
                            </m:sub>
                          </m:sSub>
                        </m:num>
                        <m:den>
                          <m:sSub>
                            <m:sSubPr>
                              <m:ctrlPr>
                                <a:rPr lang="en-JP" sz="1600" i="1">
                                  <a:latin typeface="Cambria Math" panose="02040503050406030204" pitchFamily="18" charset="0"/>
                                </a:rPr>
                              </m:ctrlPr>
                            </m:sSubPr>
                            <m:e>
                              <m:r>
                                <a:rPr lang="en-US" sz="1600" i="1">
                                  <a:latin typeface="Cambria Math" panose="02040503050406030204" pitchFamily="18" charset="0"/>
                                </a:rPr>
                                <m:t>𝑆𝑆</m:t>
                              </m:r>
                            </m:e>
                            <m:sub>
                              <m:r>
                                <a:rPr lang="en-US" sz="1600" i="1">
                                  <a:latin typeface="Cambria Math" panose="02040503050406030204" pitchFamily="18" charset="0"/>
                                </a:rPr>
                                <m:t>𝑡𝑜𝑡</m:t>
                              </m:r>
                            </m:sub>
                          </m:sSub>
                        </m:den>
                      </m:f>
                    </m:oMath>
                  </m:oMathPara>
                </a14:m>
                <a:endParaRPr lang="en-JP" sz="1600" dirty="0"/>
              </a:p>
              <a:p>
                <a:pPr marL="457200" lvl="1" indent="0">
                  <a:buNone/>
                </a:pPr>
                <a:r>
                  <a:rPr lang="en-JP" dirty="0"/>
                  <a:t> </a:t>
                </a:r>
              </a:p>
              <a:p>
                <a:pPr marL="457200" lvl="1" indent="0">
                  <a:buNone/>
                </a:pPr>
                <a14:m>
                  <m:oMath xmlns:m="http://schemas.openxmlformats.org/officeDocument/2006/math">
                    <m:sSup>
                      <m:sSupPr>
                        <m:ctrlPr>
                          <a:rPr lang="en-JP" i="1">
                            <a:latin typeface="Cambria Math" panose="02040503050406030204" pitchFamily="18" charset="0"/>
                          </a:rPr>
                        </m:ctrlPr>
                      </m:sSupPr>
                      <m:e>
                        <m:r>
                          <a:rPr lang="en-US" i="1">
                            <a:latin typeface="Cambria Math" panose="02040503050406030204" pitchFamily="18" charset="0"/>
                          </a:rPr>
                          <m:t>𝑅</m:t>
                        </m:r>
                      </m:e>
                      <m:sup>
                        <m:r>
                          <a:rPr lang="en-US" i="1">
                            <a:latin typeface="Cambria Math" panose="02040503050406030204" pitchFamily="18" charset="0"/>
                          </a:rPr>
                          <m:t>2</m:t>
                        </m:r>
                      </m:sup>
                    </m:sSup>
                    <m:r>
                      <a:rPr lang="en-US" i="1">
                        <a:latin typeface="Cambria Math" panose="02040503050406030204" pitchFamily="18" charset="0"/>
                      </a:rPr>
                      <m:t>=</m:t>
                    </m:r>
                  </m:oMath>
                </a14:m>
                <a:r>
                  <a:rPr lang="en-JP" dirty="0"/>
                  <a:t> 1 perfect prediction</a:t>
                </a:r>
              </a:p>
              <a:p>
                <a:pPr marL="457200" lvl="1" indent="0">
                  <a:buNone/>
                </a:pPr>
                <a14:m>
                  <m:oMath xmlns:m="http://schemas.openxmlformats.org/officeDocument/2006/math">
                    <m:sSup>
                      <m:sSupPr>
                        <m:ctrlPr>
                          <a:rPr lang="en-JP" i="1">
                            <a:latin typeface="Cambria Math" panose="02040503050406030204" pitchFamily="18" charset="0"/>
                          </a:rPr>
                        </m:ctrlPr>
                      </m:sSupPr>
                      <m:e>
                        <m:r>
                          <a:rPr lang="en-US" i="1">
                            <a:latin typeface="Cambria Math" panose="02040503050406030204" pitchFamily="18" charset="0"/>
                          </a:rPr>
                          <m:t>𝑅</m:t>
                        </m:r>
                      </m:e>
                      <m:sup>
                        <m:r>
                          <a:rPr lang="en-US" i="1">
                            <a:latin typeface="Cambria Math" panose="02040503050406030204" pitchFamily="18" charset="0"/>
                          </a:rPr>
                          <m:t>2</m:t>
                        </m:r>
                      </m:sup>
                    </m:sSup>
                    <m:r>
                      <a:rPr lang="en-US" i="1">
                        <a:latin typeface="Cambria Math" panose="02040503050406030204" pitchFamily="18" charset="0"/>
                      </a:rPr>
                      <m:t>=</m:t>
                    </m:r>
                  </m:oMath>
                </a14:m>
                <a:r>
                  <a:rPr lang="en-JP" dirty="0"/>
                  <a:t> 0 </a:t>
                </a:r>
                <a:r>
                  <a:rPr lang="en-US" dirty="0"/>
                  <a:t>model keep output average result to acquire low loss</a:t>
                </a:r>
                <a:endParaRPr lang="en-JP" dirty="0"/>
              </a:p>
            </p:txBody>
          </p:sp>
        </mc:Choice>
        <mc:Fallback xmlns="">
          <p:sp>
            <p:nvSpPr>
              <p:cNvPr id="3" name="Content Placeholder 2">
                <a:extLst>
                  <a:ext uri="{FF2B5EF4-FFF2-40B4-BE49-F238E27FC236}">
                    <a16:creationId xmlns:a16="http://schemas.microsoft.com/office/drawing/2014/main" id="{5A05A5A8-2FED-F04E-B931-7D86C6732A9D}"/>
                  </a:ext>
                </a:extLst>
              </p:cNvPr>
              <p:cNvSpPr>
                <a:spLocks noGrp="1" noRot="1" noChangeAspect="1" noMove="1" noResize="1" noEditPoints="1" noAdjustHandles="1" noChangeArrowheads="1" noChangeShapeType="1" noTextEdit="1"/>
              </p:cNvSpPr>
              <p:nvPr>
                <p:ph idx="1"/>
              </p:nvPr>
            </p:nvSpPr>
            <p:spPr>
              <a:xfrm>
                <a:off x="311727" y="1267690"/>
                <a:ext cx="8520546" cy="5360555"/>
              </a:xfrm>
              <a:blipFill>
                <a:blip r:embed="rId3"/>
                <a:stretch>
                  <a:fillRect l="-894" t="-1182"/>
                </a:stretch>
              </a:blipFill>
            </p:spPr>
            <p:txBody>
              <a:bodyPr/>
              <a:lstStyle/>
              <a:p>
                <a:r>
                  <a:rPr lang="en-JP">
                    <a:noFill/>
                  </a:rPr>
                  <a:t> </a:t>
                </a:r>
              </a:p>
            </p:txBody>
          </p:sp>
        </mc:Fallback>
      </mc:AlternateContent>
      <p:sp>
        <p:nvSpPr>
          <p:cNvPr id="4" name="Slide Number Placeholder 3">
            <a:extLst>
              <a:ext uri="{FF2B5EF4-FFF2-40B4-BE49-F238E27FC236}">
                <a16:creationId xmlns:a16="http://schemas.microsoft.com/office/drawing/2014/main" id="{536CAE27-AD4E-334B-AAB3-8558FF829749}"/>
              </a:ext>
            </a:extLst>
          </p:cNvPr>
          <p:cNvSpPr>
            <a:spLocks noGrp="1"/>
          </p:cNvSpPr>
          <p:nvPr>
            <p:ph type="sldNum" sz="quarter" idx="12"/>
          </p:nvPr>
        </p:nvSpPr>
        <p:spPr/>
        <p:txBody>
          <a:bodyPr/>
          <a:lstStyle/>
          <a:p>
            <a:fld id="{1496A917-549B-0E4E-84B0-9841174236B4}" type="slidenum">
              <a:rPr lang="en-JP" smtClean="0"/>
              <a:pPr/>
              <a:t>23</a:t>
            </a:fld>
            <a:endParaRPr lang="en-JP" dirty="0"/>
          </a:p>
        </p:txBody>
      </p:sp>
    </p:spTree>
    <p:extLst>
      <p:ext uri="{BB962C8B-B14F-4D97-AF65-F5344CB8AC3E}">
        <p14:creationId xmlns:p14="http://schemas.microsoft.com/office/powerpoint/2010/main" val="12802322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descr="A picture containing object, clock&#10;&#10;Description automatically generated">
            <a:extLst>
              <a:ext uri="{FF2B5EF4-FFF2-40B4-BE49-F238E27FC236}">
                <a16:creationId xmlns:a16="http://schemas.microsoft.com/office/drawing/2014/main" id="{46738867-1388-4248-943E-1BD5052C40A3}"/>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6081132" y="183078"/>
            <a:ext cx="2772719" cy="2000749"/>
          </a:xfrm>
          <a:prstGeom prst="rect">
            <a:avLst/>
          </a:prstGeom>
        </p:spPr>
      </p:pic>
      <p:sp>
        <p:nvSpPr>
          <p:cNvPr id="2" name="Title 1">
            <a:extLst>
              <a:ext uri="{FF2B5EF4-FFF2-40B4-BE49-F238E27FC236}">
                <a16:creationId xmlns:a16="http://schemas.microsoft.com/office/drawing/2014/main" id="{42627CA8-3E9F-354B-A826-05F686B23750}"/>
              </a:ext>
            </a:extLst>
          </p:cNvPr>
          <p:cNvSpPr>
            <a:spLocks noGrp="1"/>
          </p:cNvSpPr>
          <p:nvPr>
            <p:ph type="title"/>
          </p:nvPr>
        </p:nvSpPr>
        <p:spPr/>
        <p:txBody>
          <a:bodyPr/>
          <a:lstStyle/>
          <a:p>
            <a:r>
              <a:rPr lang="en-JP" dirty="0"/>
              <a:t>Results</a:t>
            </a:r>
          </a:p>
        </p:txBody>
      </p:sp>
      <p:sp>
        <p:nvSpPr>
          <p:cNvPr id="3" name="Content Placeholder 2">
            <a:extLst>
              <a:ext uri="{FF2B5EF4-FFF2-40B4-BE49-F238E27FC236}">
                <a16:creationId xmlns:a16="http://schemas.microsoft.com/office/drawing/2014/main" id="{5A05A5A8-2FED-F04E-B931-7D86C6732A9D}"/>
              </a:ext>
            </a:extLst>
          </p:cNvPr>
          <p:cNvSpPr>
            <a:spLocks noGrp="1"/>
          </p:cNvSpPr>
          <p:nvPr>
            <p:ph idx="1"/>
          </p:nvPr>
        </p:nvSpPr>
        <p:spPr/>
        <p:txBody>
          <a:bodyPr/>
          <a:lstStyle/>
          <a:p>
            <a:r>
              <a:rPr lang="en-JP" dirty="0"/>
              <a:t>MLP</a:t>
            </a:r>
          </a:p>
        </p:txBody>
      </p:sp>
      <p:sp>
        <p:nvSpPr>
          <p:cNvPr id="4" name="Slide Number Placeholder 3">
            <a:extLst>
              <a:ext uri="{FF2B5EF4-FFF2-40B4-BE49-F238E27FC236}">
                <a16:creationId xmlns:a16="http://schemas.microsoft.com/office/drawing/2014/main" id="{536CAE27-AD4E-334B-AAB3-8558FF829749}"/>
              </a:ext>
            </a:extLst>
          </p:cNvPr>
          <p:cNvSpPr>
            <a:spLocks noGrp="1"/>
          </p:cNvSpPr>
          <p:nvPr>
            <p:ph type="sldNum" sz="quarter" idx="12"/>
          </p:nvPr>
        </p:nvSpPr>
        <p:spPr/>
        <p:txBody>
          <a:bodyPr/>
          <a:lstStyle/>
          <a:p>
            <a:fld id="{1496A917-549B-0E4E-84B0-9841174236B4}" type="slidenum">
              <a:rPr lang="en-JP" smtClean="0"/>
              <a:pPr/>
              <a:t>24</a:t>
            </a:fld>
            <a:endParaRPr lang="en-JP" dirty="0"/>
          </a:p>
        </p:txBody>
      </p:sp>
      <p:pic>
        <p:nvPicPr>
          <p:cNvPr id="8" name="Picture 7" descr="A picture containing object, clock&#10;&#10;Description automatically generated">
            <a:extLst>
              <a:ext uri="{FF2B5EF4-FFF2-40B4-BE49-F238E27FC236}">
                <a16:creationId xmlns:a16="http://schemas.microsoft.com/office/drawing/2014/main" id="{6F848E0B-1176-8244-B3B6-F0B8E63B7FCF}"/>
              </a:ext>
            </a:extLst>
          </p:cNvPr>
          <p:cNvPicPr>
            <a:picLocks noChangeAspect="1"/>
          </p:cNvPicPr>
          <p:nvPr/>
        </p:nvPicPr>
        <p:blipFill>
          <a:blip r:embed="rId4"/>
          <a:stretch>
            <a:fillRect/>
          </a:stretch>
        </p:blipFill>
        <p:spPr>
          <a:xfrm>
            <a:off x="311727" y="1913521"/>
            <a:ext cx="8520546" cy="4503718"/>
          </a:xfrm>
          <a:prstGeom prst="rect">
            <a:avLst/>
          </a:prstGeom>
        </p:spPr>
      </p:pic>
      <p:grpSp>
        <p:nvGrpSpPr>
          <p:cNvPr id="5" name="Group 4">
            <a:extLst>
              <a:ext uri="{FF2B5EF4-FFF2-40B4-BE49-F238E27FC236}">
                <a16:creationId xmlns:a16="http://schemas.microsoft.com/office/drawing/2014/main" id="{B31605BD-161A-D34F-96D2-1F70A58201A2}"/>
              </a:ext>
            </a:extLst>
          </p:cNvPr>
          <p:cNvGrpSpPr/>
          <p:nvPr/>
        </p:nvGrpSpPr>
        <p:grpSpPr>
          <a:xfrm>
            <a:off x="3437287" y="30915"/>
            <a:ext cx="2622267" cy="1788828"/>
            <a:chOff x="6303421" y="30915"/>
            <a:chExt cx="2622267" cy="1788828"/>
          </a:xfrm>
        </p:grpSpPr>
        <p:grpSp>
          <p:nvGrpSpPr>
            <p:cNvPr id="9" name="Group 8">
              <a:extLst>
                <a:ext uri="{FF2B5EF4-FFF2-40B4-BE49-F238E27FC236}">
                  <a16:creationId xmlns:a16="http://schemas.microsoft.com/office/drawing/2014/main" id="{1B3B218E-C7E1-4A4C-82AD-AD28186E9D5E}"/>
                </a:ext>
              </a:extLst>
            </p:cNvPr>
            <p:cNvGrpSpPr/>
            <p:nvPr/>
          </p:nvGrpSpPr>
          <p:grpSpPr>
            <a:xfrm>
              <a:off x="7637908" y="229754"/>
              <a:ext cx="1287780" cy="1589989"/>
              <a:chOff x="0" y="-1"/>
              <a:chExt cx="1288170" cy="1590002"/>
            </a:xfrm>
          </p:grpSpPr>
          <p:sp>
            <p:nvSpPr>
              <p:cNvPr id="10" name="Text Box 156">
                <a:extLst>
                  <a:ext uri="{FF2B5EF4-FFF2-40B4-BE49-F238E27FC236}">
                    <a16:creationId xmlns:a16="http://schemas.microsoft.com/office/drawing/2014/main" id="{300CA1DE-CE26-AF4F-85E9-AAA0F6BC4266}"/>
                  </a:ext>
                </a:extLst>
              </p:cNvPr>
              <p:cNvSpPr txBox="1"/>
              <p:nvPr/>
            </p:nvSpPr>
            <p:spPr>
              <a:xfrm>
                <a:off x="0" y="-1"/>
                <a:ext cx="1288170" cy="1590002"/>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spcAft>
                    <a:spcPts val="0"/>
                  </a:spcAft>
                </a:pPr>
                <a:r>
                  <a:rPr lang="en-US" sz="1200" dirty="0">
                    <a:effectLst/>
                    <a:latin typeface="Arial" panose="020B0604020202020204" pitchFamily="34" charset="0"/>
                    <a:ea typeface="Times New Roman" panose="02020603050405020304" pitchFamily="18" charset="0"/>
                  </a:rPr>
                  <a:t>MLP  </a:t>
                </a:r>
                <a:r>
                  <a:rPr lang="en-US" sz="1200" dirty="0">
                    <a:solidFill>
                      <a:srgbClr val="000000"/>
                    </a:solidFill>
                    <a:effectLst/>
                    <a:latin typeface="Arial" panose="020B0604020202020204" pitchFamily="34" charset="0"/>
                    <a:ea typeface="Times New Roman" panose="02020603050405020304" pitchFamily="18" charset="0"/>
                  </a:rPr>
                  <a:t>          </a:t>
                </a:r>
                <a:r>
                  <a:rPr lang="en-US" sz="1200" dirty="0">
                    <a:effectLst/>
                    <a:latin typeface="Arial" panose="020B0604020202020204" pitchFamily="34" charset="0"/>
                    <a:ea typeface="Times New Roman" panose="02020603050405020304" pitchFamily="18" charset="0"/>
                  </a:rPr>
                  <a:t>        </a:t>
                </a:r>
                <a:endParaRPr lang="en-JP" sz="1200" dirty="0">
                  <a:effectLst/>
                  <a:latin typeface="Times New Roman" panose="02020603050405020304" pitchFamily="18" charset="0"/>
                  <a:ea typeface="Times New Roman" panose="02020603050405020304" pitchFamily="18" charset="0"/>
                </a:endParaRPr>
              </a:p>
              <a:p>
                <a:pPr>
                  <a:spcAft>
                    <a:spcPts val="0"/>
                  </a:spcAft>
                </a:pPr>
                <a:r>
                  <a:rPr lang="en-US" sz="1200" dirty="0">
                    <a:effectLst/>
                    <a:latin typeface="Arial" panose="020B0604020202020204" pitchFamily="34" charset="0"/>
                    <a:ea typeface="Times New Roman" panose="02020603050405020304" pitchFamily="18" charset="0"/>
                  </a:rPr>
                  <a:t> </a:t>
                </a:r>
                <a:endParaRPr lang="en-JP" sz="1200" dirty="0">
                  <a:effectLst/>
                  <a:latin typeface="Times New Roman" panose="02020603050405020304" pitchFamily="18" charset="0"/>
                  <a:ea typeface="Times New Roman" panose="02020603050405020304" pitchFamily="18" charset="0"/>
                </a:endParaRPr>
              </a:p>
              <a:p>
                <a:pPr>
                  <a:spcAft>
                    <a:spcPts val="0"/>
                  </a:spcAft>
                </a:pPr>
                <a:r>
                  <a:rPr lang="en-US" sz="1200" dirty="0">
                    <a:effectLst/>
                    <a:latin typeface="Arial" panose="020B0604020202020204" pitchFamily="34" charset="0"/>
                    <a:ea typeface="Times New Roman" panose="02020603050405020304" pitchFamily="18" charset="0"/>
                  </a:rPr>
                  <a:t>1D CNN</a:t>
                </a:r>
                <a:endParaRPr lang="en-JP" sz="1200" dirty="0">
                  <a:effectLst/>
                  <a:latin typeface="Times New Roman" panose="02020603050405020304" pitchFamily="18" charset="0"/>
                  <a:ea typeface="Times New Roman" panose="02020603050405020304" pitchFamily="18" charset="0"/>
                </a:endParaRPr>
              </a:p>
              <a:p>
                <a:pPr>
                  <a:spcAft>
                    <a:spcPts val="0"/>
                  </a:spcAft>
                </a:pPr>
                <a:r>
                  <a:rPr lang="en-US" sz="1200" dirty="0">
                    <a:effectLst/>
                    <a:latin typeface="Arial" panose="020B0604020202020204" pitchFamily="34" charset="0"/>
                    <a:ea typeface="Times New Roman" panose="02020603050405020304" pitchFamily="18" charset="0"/>
                  </a:rPr>
                  <a:t> </a:t>
                </a:r>
                <a:endParaRPr lang="en-JP" sz="1200" dirty="0">
                  <a:effectLst/>
                  <a:latin typeface="Times New Roman" panose="02020603050405020304" pitchFamily="18" charset="0"/>
                  <a:ea typeface="Times New Roman" panose="02020603050405020304" pitchFamily="18" charset="0"/>
                </a:endParaRPr>
              </a:p>
              <a:p>
                <a:pPr>
                  <a:spcAft>
                    <a:spcPts val="0"/>
                  </a:spcAft>
                </a:pPr>
                <a:r>
                  <a:rPr lang="en-US" sz="1200" dirty="0">
                    <a:effectLst/>
                    <a:latin typeface="Arial" panose="020B0604020202020204" pitchFamily="34" charset="0"/>
                    <a:ea typeface="Times New Roman" panose="02020603050405020304" pitchFamily="18" charset="0"/>
                  </a:rPr>
                  <a:t>KNN (k=3)</a:t>
                </a:r>
                <a:endParaRPr lang="en-JP" sz="1200" dirty="0">
                  <a:effectLst/>
                  <a:latin typeface="Times New Roman" panose="02020603050405020304" pitchFamily="18" charset="0"/>
                  <a:ea typeface="Times New Roman" panose="02020603050405020304" pitchFamily="18" charset="0"/>
                </a:endParaRPr>
              </a:p>
              <a:p>
                <a:pPr>
                  <a:spcAft>
                    <a:spcPts val="0"/>
                  </a:spcAft>
                </a:pPr>
                <a:r>
                  <a:rPr lang="en-US" sz="1200" dirty="0">
                    <a:effectLst/>
                    <a:latin typeface="Arial" panose="020B0604020202020204" pitchFamily="34" charset="0"/>
                    <a:ea typeface="Times New Roman" panose="02020603050405020304" pitchFamily="18" charset="0"/>
                  </a:rPr>
                  <a:t> </a:t>
                </a:r>
                <a:endParaRPr lang="en-JP" sz="1200" dirty="0">
                  <a:effectLst/>
                  <a:latin typeface="Times New Roman" panose="02020603050405020304" pitchFamily="18" charset="0"/>
                  <a:ea typeface="Times New Roman" panose="02020603050405020304" pitchFamily="18" charset="0"/>
                </a:endParaRPr>
              </a:p>
              <a:p>
                <a:pPr>
                  <a:spcAft>
                    <a:spcPts val="0"/>
                  </a:spcAft>
                </a:pPr>
                <a:r>
                  <a:rPr lang="en-US" sz="1200" dirty="0">
                    <a:effectLst/>
                    <a:latin typeface="Arial" panose="020B0604020202020204" pitchFamily="34" charset="0"/>
                    <a:ea typeface="Times New Roman" panose="02020603050405020304" pitchFamily="18" charset="0"/>
                  </a:rPr>
                  <a:t>KNN (k=5)</a:t>
                </a:r>
                <a:endParaRPr lang="en-JP" sz="1200" dirty="0">
                  <a:effectLst/>
                  <a:latin typeface="Times New Roman" panose="02020603050405020304" pitchFamily="18" charset="0"/>
                  <a:ea typeface="Times New Roman" panose="02020603050405020304" pitchFamily="18" charset="0"/>
                </a:endParaRPr>
              </a:p>
              <a:p>
                <a:pPr>
                  <a:spcAft>
                    <a:spcPts val="0"/>
                  </a:spcAft>
                </a:pPr>
                <a:r>
                  <a:rPr lang="en-US" sz="1200" dirty="0">
                    <a:effectLst/>
                    <a:latin typeface="Arial" panose="020B0604020202020204" pitchFamily="34" charset="0"/>
                    <a:ea typeface="Times New Roman" panose="02020603050405020304" pitchFamily="18" charset="0"/>
                  </a:rPr>
                  <a:t> </a:t>
                </a:r>
                <a:endParaRPr lang="en-JP" sz="1200" dirty="0">
                  <a:effectLst/>
                  <a:latin typeface="Times New Roman" panose="02020603050405020304" pitchFamily="18" charset="0"/>
                  <a:ea typeface="Times New Roman" panose="02020603050405020304" pitchFamily="18" charset="0"/>
                </a:endParaRPr>
              </a:p>
            </p:txBody>
          </p:sp>
          <p:sp>
            <p:nvSpPr>
              <p:cNvPr id="11" name="Rectangle 10">
                <a:extLst>
                  <a:ext uri="{FF2B5EF4-FFF2-40B4-BE49-F238E27FC236}">
                    <a16:creationId xmlns:a16="http://schemas.microsoft.com/office/drawing/2014/main" id="{2F55CE98-428D-064B-8F4E-1F37DA93C8AA}"/>
                  </a:ext>
                </a:extLst>
              </p:cNvPr>
              <p:cNvSpPr/>
              <p:nvPr/>
            </p:nvSpPr>
            <p:spPr>
              <a:xfrm>
                <a:off x="93443" y="233605"/>
                <a:ext cx="1034540" cy="140164"/>
              </a:xfrm>
              <a:prstGeom prst="rect">
                <a:avLst/>
              </a:prstGeom>
              <a:solidFill>
                <a:srgbClr val="52A55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4" name="Rectangle 13">
                <a:extLst>
                  <a:ext uri="{FF2B5EF4-FFF2-40B4-BE49-F238E27FC236}">
                    <a16:creationId xmlns:a16="http://schemas.microsoft.com/office/drawing/2014/main" id="{2396ACAD-0DAF-EB4A-BC49-7ABF16AB3EBA}"/>
                  </a:ext>
                </a:extLst>
              </p:cNvPr>
              <p:cNvSpPr/>
              <p:nvPr/>
            </p:nvSpPr>
            <p:spPr>
              <a:xfrm>
                <a:off x="93443" y="567329"/>
                <a:ext cx="1034540" cy="14016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5" name="Rectangle 14">
                <a:extLst>
                  <a:ext uri="{FF2B5EF4-FFF2-40B4-BE49-F238E27FC236}">
                    <a16:creationId xmlns:a16="http://schemas.microsoft.com/office/drawing/2014/main" id="{C7315C0C-1E9A-B249-8001-CCEB6808B6DF}"/>
                  </a:ext>
                </a:extLst>
              </p:cNvPr>
              <p:cNvSpPr/>
              <p:nvPr/>
            </p:nvSpPr>
            <p:spPr>
              <a:xfrm>
                <a:off x="93443" y="934425"/>
                <a:ext cx="1034540" cy="140164"/>
              </a:xfrm>
              <a:prstGeom prst="rect">
                <a:avLst/>
              </a:prstGeom>
              <a:solidFill>
                <a:srgbClr val="FDAC2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6" name="Rectangle 15">
                <a:extLst>
                  <a:ext uri="{FF2B5EF4-FFF2-40B4-BE49-F238E27FC236}">
                    <a16:creationId xmlns:a16="http://schemas.microsoft.com/office/drawing/2014/main" id="{29BA625C-D573-A742-9D6A-FA08474CC499}"/>
                  </a:ext>
                </a:extLst>
              </p:cNvPr>
              <p:cNvSpPr/>
              <p:nvPr/>
            </p:nvSpPr>
            <p:spPr>
              <a:xfrm>
                <a:off x="93443" y="1314867"/>
                <a:ext cx="1034540" cy="140164"/>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grpSp>
        <p:grpSp>
          <p:nvGrpSpPr>
            <p:cNvPr id="26" name="Group 25">
              <a:extLst>
                <a:ext uri="{FF2B5EF4-FFF2-40B4-BE49-F238E27FC236}">
                  <a16:creationId xmlns:a16="http://schemas.microsoft.com/office/drawing/2014/main" id="{0C791125-2EEF-8349-922E-758FDB73940C}"/>
                </a:ext>
              </a:extLst>
            </p:cNvPr>
            <p:cNvGrpSpPr/>
            <p:nvPr/>
          </p:nvGrpSpPr>
          <p:grpSpPr>
            <a:xfrm>
              <a:off x="6303421" y="30915"/>
              <a:ext cx="1287780" cy="1005047"/>
              <a:chOff x="4444772" y="101146"/>
              <a:chExt cx="1287780" cy="1005047"/>
            </a:xfrm>
          </p:grpSpPr>
          <p:sp>
            <p:nvSpPr>
              <p:cNvPr id="19" name="Text Box 156">
                <a:extLst>
                  <a:ext uri="{FF2B5EF4-FFF2-40B4-BE49-F238E27FC236}">
                    <a16:creationId xmlns:a16="http://schemas.microsoft.com/office/drawing/2014/main" id="{BE7964BB-98F9-CE44-997B-C4956C3DCA45}"/>
                  </a:ext>
                </a:extLst>
              </p:cNvPr>
              <p:cNvSpPr txBox="1"/>
              <p:nvPr/>
            </p:nvSpPr>
            <p:spPr>
              <a:xfrm>
                <a:off x="4444772" y="101146"/>
                <a:ext cx="1287780" cy="1005047"/>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spcAft>
                    <a:spcPts val="0"/>
                  </a:spcAft>
                </a:pPr>
                <a:r>
                  <a:rPr lang="en-US" sz="1200" dirty="0">
                    <a:effectLst/>
                    <a:latin typeface="Arial" panose="020B0604020202020204" pitchFamily="34" charset="0"/>
                    <a:ea typeface="Times New Roman" panose="02020603050405020304" pitchFamily="18" charset="0"/>
                  </a:rPr>
                  <a:t> </a:t>
                </a:r>
                <a:endParaRPr lang="en-JP" sz="1200" dirty="0">
                  <a:effectLst/>
                  <a:latin typeface="Times New Roman" panose="02020603050405020304" pitchFamily="18" charset="0"/>
                  <a:ea typeface="Times New Roman" panose="02020603050405020304" pitchFamily="18" charset="0"/>
                </a:endParaRPr>
              </a:p>
              <a:p>
                <a:pPr>
                  <a:spcAft>
                    <a:spcPts val="0"/>
                  </a:spcAft>
                </a:pPr>
                <a:r>
                  <a:rPr lang="en-US" sz="1200" dirty="0">
                    <a:effectLst/>
                    <a:latin typeface="Arial" panose="020B0604020202020204" pitchFamily="34" charset="0"/>
                    <a:ea typeface="Times New Roman" panose="02020603050405020304" pitchFamily="18" charset="0"/>
                  </a:rPr>
                  <a:t>Training loss</a:t>
                </a:r>
                <a:endParaRPr lang="en-JP" sz="1200" dirty="0">
                  <a:effectLst/>
                  <a:latin typeface="Times New Roman" panose="02020603050405020304" pitchFamily="18" charset="0"/>
                  <a:ea typeface="Times New Roman" panose="02020603050405020304" pitchFamily="18" charset="0"/>
                </a:endParaRPr>
              </a:p>
              <a:p>
                <a:pPr>
                  <a:spcAft>
                    <a:spcPts val="0"/>
                  </a:spcAft>
                </a:pPr>
                <a:r>
                  <a:rPr lang="en-US" sz="1200" dirty="0">
                    <a:effectLst/>
                    <a:latin typeface="Arial" panose="020B0604020202020204" pitchFamily="34" charset="0"/>
                    <a:ea typeface="Times New Roman" panose="02020603050405020304" pitchFamily="18" charset="0"/>
                  </a:rPr>
                  <a:t> </a:t>
                </a:r>
                <a:endParaRPr lang="en-JP" sz="1200" dirty="0">
                  <a:effectLst/>
                  <a:latin typeface="Times New Roman" panose="02020603050405020304" pitchFamily="18" charset="0"/>
                  <a:ea typeface="Times New Roman" panose="02020603050405020304" pitchFamily="18" charset="0"/>
                </a:endParaRPr>
              </a:p>
              <a:p>
                <a:pPr>
                  <a:spcAft>
                    <a:spcPts val="0"/>
                  </a:spcAft>
                </a:pPr>
                <a:r>
                  <a:rPr lang="en-US" sz="1200" dirty="0">
                    <a:effectLst/>
                    <a:latin typeface="Arial" panose="020B0604020202020204" pitchFamily="34" charset="0"/>
                    <a:ea typeface="Times New Roman" panose="02020603050405020304" pitchFamily="18" charset="0"/>
                  </a:rPr>
                  <a:t>Validation loss</a:t>
                </a:r>
                <a:endParaRPr lang="en-JP" sz="1200" dirty="0">
                  <a:effectLst/>
                  <a:latin typeface="Times New Roman" panose="02020603050405020304" pitchFamily="18" charset="0"/>
                  <a:ea typeface="Times New Roman" panose="02020603050405020304" pitchFamily="18" charset="0"/>
                </a:endParaRPr>
              </a:p>
            </p:txBody>
          </p:sp>
          <p:cxnSp>
            <p:nvCxnSpPr>
              <p:cNvPr id="21" name="Straight Connector 20">
                <a:extLst>
                  <a:ext uri="{FF2B5EF4-FFF2-40B4-BE49-F238E27FC236}">
                    <a16:creationId xmlns:a16="http://schemas.microsoft.com/office/drawing/2014/main" id="{52AE128E-BCF3-0249-B28D-D37EBAED4E2D}"/>
                  </a:ext>
                </a:extLst>
              </p:cNvPr>
              <p:cNvCxnSpPr/>
              <p:nvPr/>
            </p:nvCxnSpPr>
            <p:spPr>
              <a:xfrm>
                <a:off x="4538187" y="595570"/>
                <a:ext cx="1034102" cy="0"/>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EB2DCC7-E936-3544-B78F-22B2FAE33AD6}"/>
                  </a:ext>
                </a:extLst>
              </p:cNvPr>
              <p:cNvCxnSpPr/>
              <p:nvPr/>
            </p:nvCxnSpPr>
            <p:spPr>
              <a:xfrm>
                <a:off x="4538187" y="937242"/>
                <a:ext cx="1034102" cy="0"/>
              </a:xfrm>
              <a:prstGeom prst="line">
                <a:avLst/>
              </a:prstGeom>
              <a:ln w="38100">
                <a:solidFill>
                  <a:schemeClr val="tx1"/>
                </a:solidFill>
                <a:prstDash val="soli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0288845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627CA8-3E9F-354B-A826-05F686B23750}"/>
              </a:ext>
            </a:extLst>
          </p:cNvPr>
          <p:cNvSpPr>
            <a:spLocks noGrp="1"/>
          </p:cNvSpPr>
          <p:nvPr>
            <p:ph type="title"/>
          </p:nvPr>
        </p:nvSpPr>
        <p:spPr/>
        <p:txBody>
          <a:bodyPr/>
          <a:lstStyle/>
          <a:p>
            <a:r>
              <a:rPr lang="en-JP" dirty="0"/>
              <a:t>Results</a:t>
            </a:r>
          </a:p>
        </p:txBody>
      </p:sp>
      <p:sp>
        <p:nvSpPr>
          <p:cNvPr id="3" name="Content Placeholder 2">
            <a:extLst>
              <a:ext uri="{FF2B5EF4-FFF2-40B4-BE49-F238E27FC236}">
                <a16:creationId xmlns:a16="http://schemas.microsoft.com/office/drawing/2014/main" id="{5A05A5A8-2FED-F04E-B931-7D86C6732A9D}"/>
              </a:ext>
            </a:extLst>
          </p:cNvPr>
          <p:cNvSpPr>
            <a:spLocks noGrp="1"/>
          </p:cNvSpPr>
          <p:nvPr>
            <p:ph idx="1"/>
          </p:nvPr>
        </p:nvSpPr>
        <p:spPr/>
        <p:txBody>
          <a:bodyPr/>
          <a:lstStyle/>
          <a:p>
            <a:r>
              <a:rPr lang="en-JP" dirty="0"/>
              <a:t>MLP</a:t>
            </a:r>
          </a:p>
        </p:txBody>
      </p:sp>
      <p:sp>
        <p:nvSpPr>
          <p:cNvPr id="4" name="Slide Number Placeholder 3">
            <a:extLst>
              <a:ext uri="{FF2B5EF4-FFF2-40B4-BE49-F238E27FC236}">
                <a16:creationId xmlns:a16="http://schemas.microsoft.com/office/drawing/2014/main" id="{536CAE27-AD4E-334B-AAB3-8558FF829749}"/>
              </a:ext>
            </a:extLst>
          </p:cNvPr>
          <p:cNvSpPr>
            <a:spLocks noGrp="1"/>
          </p:cNvSpPr>
          <p:nvPr>
            <p:ph type="sldNum" sz="quarter" idx="12"/>
          </p:nvPr>
        </p:nvSpPr>
        <p:spPr/>
        <p:txBody>
          <a:bodyPr/>
          <a:lstStyle/>
          <a:p>
            <a:fld id="{1496A917-549B-0E4E-84B0-9841174236B4}" type="slidenum">
              <a:rPr lang="en-JP" smtClean="0"/>
              <a:pPr/>
              <a:t>25</a:t>
            </a:fld>
            <a:endParaRPr lang="en-JP" dirty="0"/>
          </a:p>
        </p:txBody>
      </p:sp>
      <p:sp>
        <p:nvSpPr>
          <p:cNvPr id="6" name="Rectangle 5">
            <a:extLst>
              <a:ext uri="{FF2B5EF4-FFF2-40B4-BE49-F238E27FC236}">
                <a16:creationId xmlns:a16="http://schemas.microsoft.com/office/drawing/2014/main" id="{1EB73E89-0B04-1945-8CC2-FC6EF3CE0CEA}"/>
              </a:ext>
            </a:extLst>
          </p:cNvPr>
          <p:cNvSpPr/>
          <p:nvPr/>
        </p:nvSpPr>
        <p:spPr>
          <a:xfrm>
            <a:off x="580445" y="2222390"/>
            <a:ext cx="1976442" cy="1976442"/>
          </a:xfrm>
          <a:prstGeom prst="rect">
            <a:avLst/>
          </a:prstGeom>
          <a:noFill/>
          <a:ln w="38100">
            <a:solidFill>
              <a:srgbClr val="FF000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24" name="Rectangle 23">
            <a:extLst>
              <a:ext uri="{FF2B5EF4-FFF2-40B4-BE49-F238E27FC236}">
                <a16:creationId xmlns:a16="http://schemas.microsoft.com/office/drawing/2014/main" id="{883CB219-0337-744A-BDF3-CB94FE6DDF31}"/>
              </a:ext>
            </a:extLst>
          </p:cNvPr>
          <p:cNvSpPr/>
          <p:nvPr/>
        </p:nvSpPr>
        <p:spPr>
          <a:xfrm>
            <a:off x="2615981" y="2222390"/>
            <a:ext cx="1976442" cy="1976442"/>
          </a:xfrm>
          <a:prstGeom prst="rect">
            <a:avLst/>
          </a:prstGeom>
          <a:noFill/>
          <a:ln w="38100">
            <a:solidFill>
              <a:srgbClr val="FF000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25" name="Rectangle 24">
            <a:extLst>
              <a:ext uri="{FF2B5EF4-FFF2-40B4-BE49-F238E27FC236}">
                <a16:creationId xmlns:a16="http://schemas.microsoft.com/office/drawing/2014/main" id="{CEF0B313-DF51-E942-9244-6AC3A18BC85D}"/>
              </a:ext>
            </a:extLst>
          </p:cNvPr>
          <p:cNvSpPr/>
          <p:nvPr/>
        </p:nvSpPr>
        <p:spPr>
          <a:xfrm>
            <a:off x="6757303" y="2222390"/>
            <a:ext cx="2074970" cy="1976442"/>
          </a:xfrm>
          <a:prstGeom prst="rect">
            <a:avLst/>
          </a:prstGeom>
          <a:noFill/>
          <a:ln w="38100">
            <a:solidFill>
              <a:srgbClr val="FF000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27" name="Rectangle 26">
            <a:extLst>
              <a:ext uri="{FF2B5EF4-FFF2-40B4-BE49-F238E27FC236}">
                <a16:creationId xmlns:a16="http://schemas.microsoft.com/office/drawing/2014/main" id="{1075F77C-A769-CC48-8400-9901830CBB55}"/>
              </a:ext>
            </a:extLst>
          </p:cNvPr>
          <p:cNvSpPr/>
          <p:nvPr/>
        </p:nvSpPr>
        <p:spPr>
          <a:xfrm>
            <a:off x="2615981" y="4214735"/>
            <a:ext cx="1976442" cy="1976442"/>
          </a:xfrm>
          <a:prstGeom prst="rect">
            <a:avLst/>
          </a:prstGeom>
          <a:noFill/>
          <a:ln w="38100">
            <a:solidFill>
              <a:srgbClr val="FF000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28" name="Rectangle 27">
            <a:extLst>
              <a:ext uri="{FF2B5EF4-FFF2-40B4-BE49-F238E27FC236}">
                <a16:creationId xmlns:a16="http://schemas.microsoft.com/office/drawing/2014/main" id="{C5911D13-9FCF-6747-B588-370634D7BBAF}"/>
              </a:ext>
            </a:extLst>
          </p:cNvPr>
          <p:cNvSpPr/>
          <p:nvPr/>
        </p:nvSpPr>
        <p:spPr>
          <a:xfrm>
            <a:off x="580445" y="4214735"/>
            <a:ext cx="1976442" cy="1976442"/>
          </a:xfrm>
          <a:prstGeom prst="rect">
            <a:avLst/>
          </a:prstGeom>
          <a:noFill/>
          <a:ln w="38100">
            <a:solidFill>
              <a:srgbClr val="FF000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7" name="TextBox 6">
            <a:extLst>
              <a:ext uri="{FF2B5EF4-FFF2-40B4-BE49-F238E27FC236}">
                <a16:creationId xmlns:a16="http://schemas.microsoft.com/office/drawing/2014/main" id="{B62A9F68-D665-E243-8B64-1122F7418AA0}"/>
              </a:ext>
            </a:extLst>
          </p:cNvPr>
          <p:cNvSpPr txBox="1"/>
          <p:nvPr/>
        </p:nvSpPr>
        <p:spPr>
          <a:xfrm>
            <a:off x="2615981" y="6400844"/>
            <a:ext cx="4238043" cy="369332"/>
          </a:xfrm>
          <a:prstGeom prst="rect">
            <a:avLst/>
          </a:prstGeom>
          <a:noFill/>
        </p:spPr>
        <p:txBody>
          <a:bodyPr wrap="square" rtlCol="0">
            <a:spAutoFit/>
          </a:bodyPr>
          <a:lstStyle/>
          <a:p>
            <a:pPr algn="ctr"/>
            <a:r>
              <a:rPr lang="en-JP" dirty="0">
                <a:solidFill>
                  <a:srgbClr val="FF0000"/>
                </a:solidFill>
              </a:rPr>
              <a:t>Training loss higher than validation loss</a:t>
            </a:r>
          </a:p>
        </p:txBody>
      </p:sp>
      <p:pic>
        <p:nvPicPr>
          <p:cNvPr id="31" name="Picture 30" descr="A picture containing object, clock&#10;&#10;Description automatically generated">
            <a:extLst>
              <a:ext uri="{FF2B5EF4-FFF2-40B4-BE49-F238E27FC236}">
                <a16:creationId xmlns:a16="http://schemas.microsoft.com/office/drawing/2014/main" id="{CD31938B-34D4-F941-AEAB-AEDE77D26896}"/>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6081132" y="183078"/>
            <a:ext cx="2772719" cy="2000749"/>
          </a:xfrm>
          <a:prstGeom prst="rect">
            <a:avLst/>
          </a:prstGeom>
        </p:spPr>
      </p:pic>
      <p:pic>
        <p:nvPicPr>
          <p:cNvPr id="32" name="Picture 31" descr="A picture containing object, clock&#10;&#10;Description automatically generated">
            <a:extLst>
              <a:ext uri="{FF2B5EF4-FFF2-40B4-BE49-F238E27FC236}">
                <a16:creationId xmlns:a16="http://schemas.microsoft.com/office/drawing/2014/main" id="{005BDCE4-DFDE-0C4E-8266-2BF02C841344}"/>
              </a:ext>
            </a:extLst>
          </p:cNvPr>
          <p:cNvPicPr>
            <a:picLocks noChangeAspect="1"/>
          </p:cNvPicPr>
          <p:nvPr/>
        </p:nvPicPr>
        <p:blipFill>
          <a:blip r:embed="rId4"/>
          <a:stretch>
            <a:fillRect/>
          </a:stretch>
        </p:blipFill>
        <p:spPr>
          <a:xfrm>
            <a:off x="311727" y="1913521"/>
            <a:ext cx="8520546" cy="4503718"/>
          </a:xfrm>
          <a:prstGeom prst="rect">
            <a:avLst/>
          </a:prstGeom>
        </p:spPr>
      </p:pic>
      <p:grpSp>
        <p:nvGrpSpPr>
          <p:cNvPr id="33" name="Group 32">
            <a:extLst>
              <a:ext uri="{FF2B5EF4-FFF2-40B4-BE49-F238E27FC236}">
                <a16:creationId xmlns:a16="http://schemas.microsoft.com/office/drawing/2014/main" id="{78F1CA60-7D47-A445-BEE9-ED1D6E986F8C}"/>
              </a:ext>
            </a:extLst>
          </p:cNvPr>
          <p:cNvGrpSpPr/>
          <p:nvPr/>
        </p:nvGrpSpPr>
        <p:grpSpPr>
          <a:xfrm>
            <a:off x="3437287" y="30915"/>
            <a:ext cx="2622267" cy="1788828"/>
            <a:chOff x="6303421" y="30915"/>
            <a:chExt cx="2622267" cy="1788828"/>
          </a:xfrm>
        </p:grpSpPr>
        <p:grpSp>
          <p:nvGrpSpPr>
            <p:cNvPr id="34" name="Group 33">
              <a:extLst>
                <a:ext uri="{FF2B5EF4-FFF2-40B4-BE49-F238E27FC236}">
                  <a16:creationId xmlns:a16="http://schemas.microsoft.com/office/drawing/2014/main" id="{934347E6-B73A-5347-A0EE-ACCCEF852BB0}"/>
                </a:ext>
              </a:extLst>
            </p:cNvPr>
            <p:cNvGrpSpPr/>
            <p:nvPr/>
          </p:nvGrpSpPr>
          <p:grpSpPr>
            <a:xfrm>
              <a:off x="7637908" y="229754"/>
              <a:ext cx="1287780" cy="1589989"/>
              <a:chOff x="0" y="-1"/>
              <a:chExt cx="1288170" cy="1590002"/>
            </a:xfrm>
          </p:grpSpPr>
          <p:sp>
            <p:nvSpPr>
              <p:cNvPr id="39" name="Text Box 156">
                <a:extLst>
                  <a:ext uri="{FF2B5EF4-FFF2-40B4-BE49-F238E27FC236}">
                    <a16:creationId xmlns:a16="http://schemas.microsoft.com/office/drawing/2014/main" id="{CE95FC20-9652-924B-9669-C20A8A4A0A06}"/>
                  </a:ext>
                </a:extLst>
              </p:cNvPr>
              <p:cNvSpPr txBox="1"/>
              <p:nvPr/>
            </p:nvSpPr>
            <p:spPr>
              <a:xfrm>
                <a:off x="0" y="-1"/>
                <a:ext cx="1288170" cy="1590002"/>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spcAft>
                    <a:spcPts val="0"/>
                  </a:spcAft>
                </a:pPr>
                <a:r>
                  <a:rPr lang="en-US" sz="1200" dirty="0">
                    <a:effectLst/>
                    <a:latin typeface="Arial" panose="020B0604020202020204" pitchFamily="34" charset="0"/>
                    <a:ea typeface="Times New Roman" panose="02020603050405020304" pitchFamily="18" charset="0"/>
                  </a:rPr>
                  <a:t>MLP  </a:t>
                </a:r>
                <a:r>
                  <a:rPr lang="en-US" sz="1200" dirty="0">
                    <a:solidFill>
                      <a:srgbClr val="000000"/>
                    </a:solidFill>
                    <a:effectLst/>
                    <a:latin typeface="Arial" panose="020B0604020202020204" pitchFamily="34" charset="0"/>
                    <a:ea typeface="Times New Roman" panose="02020603050405020304" pitchFamily="18" charset="0"/>
                  </a:rPr>
                  <a:t>          </a:t>
                </a:r>
                <a:r>
                  <a:rPr lang="en-US" sz="1200" dirty="0">
                    <a:effectLst/>
                    <a:latin typeface="Arial" panose="020B0604020202020204" pitchFamily="34" charset="0"/>
                    <a:ea typeface="Times New Roman" panose="02020603050405020304" pitchFamily="18" charset="0"/>
                  </a:rPr>
                  <a:t>        </a:t>
                </a:r>
                <a:endParaRPr lang="en-JP" sz="1200" dirty="0">
                  <a:effectLst/>
                  <a:latin typeface="Times New Roman" panose="02020603050405020304" pitchFamily="18" charset="0"/>
                  <a:ea typeface="Times New Roman" panose="02020603050405020304" pitchFamily="18" charset="0"/>
                </a:endParaRPr>
              </a:p>
              <a:p>
                <a:pPr>
                  <a:spcAft>
                    <a:spcPts val="0"/>
                  </a:spcAft>
                </a:pPr>
                <a:r>
                  <a:rPr lang="en-US" sz="1200" dirty="0">
                    <a:effectLst/>
                    <a:latin typeface="Arial" panose="020B0604020202020204" pitchFamily="34" charset="0"/>
                    <a:ea typeface="Times New Roman" panose="02020603050405020304" pitchFamily="18" charset="0"/>
                  </a:rPr>
                  <a:t> </a:t>
                </a:r>
                <a:endParaRPr lang="en-JP" sz="1200" dirty="0">
                  <a:effectLst/>
                  <a:latin typeface="Times New Roman" panose="02020603050405020304" pitchFamily="18" charset="0"/>
                  <a:ea typeface="Times New Roman" panose="02020603050405020304" pitchFamily="18" charset="0"/>
                </a:endParaRPr>
              </a:p>
              <a:p>
                <a:pPr>
                  <a:spcAft>
                    <a:spcPts val="0"/>
                  </a:spcAft>
                </a:pPr>
                <a:r>
                  <a:rPr lang="en-US" sz="1200" dirty="0">
                    <a:effectLst/>
                    <a:latin typeface="Arial" panose="020B0604020202020204" pitchFamily="34" charset="0"/>
                    <a:ea typeface="Times New Roman" panose="02020603050405020304" pitchFamily="18" charset="0"/>
                  </a:rPr>
                  <a:t>1D CNN</a:t>
                </a:r>
                <a:endParaRPr lang="en-JP" sz="1200" dirty="0">
                  <a:effectLst/>
                  <a:latin typeface="Times New Roman" panose="02020603050405020304" pitchFamily="18" charset="0"/>
                  <a:ea typeface="Times New Roman" panose="02020603050405020304" pitchFamily="18" charset="0"/>
                </a:endParaRPr>
              </a:p>
              <a:p>
                <a:pPr>
                  <a:spcAft>
                    <a:spcPts val="0"/>
                  </a:spcAft>
                </a:pPr>
                <a:r>
                  <a:rPr lang="en-US" sz="1200" dirty="0">
                    <a:effectLst/>
                    <a:latin typeface="Arial" panose="020B0604020202020204" pitchFamily="34" charset="0"/>
                    <a:ea typeface="Times New Roman" panose="02020603050405020304" pitchFamily="18" charset="0"/>
                  </a:rPr>
                  <a:t> </a:t>
                </a:r>
                <a:endParaRPr lang="en-JP" sz="1200" dirty="0">
                  <a:effectLst/>
                  <a:latin typeface="Times New Roman" panose="02020603050405020304" pitchFamily="18" charset="0"/>
                  <a:ea typeface="Times New Roman" panose="02020603050405020304" pitchFamily="18" charset="0"/>
                </a:endParaRPr>
              </a:p>
              <a:p>
                <a:pPr>
                  <a:spcAft>
                    <a:spcPts val="0"/>
                  </a:spcAft>
                </a:pPr>
                <a:r>
                  <a:rPr lang="en-US" sz="1200" dirty="0">
                    <a:effectLst/>
                    <a:latin typeface="Arial" panose="020B0604020202020204" pitchFamily="34" charset="0"/>
                    <a:ea typeface="Times New Roman" panose="02020603050405020304" pitchFamily="18" charset="0"/>
                  </a:rPr>
                  <a:t>KNN (k=3)</a:t>
                </a:r>
                <a:endParaRPr lang="en-JP" sz="1200" dirty="0">
                  <a:effectLst/>
                  <a:latin typeface="Times New Roman" panose="02020603050405020304" pitchFamily="18" charset="0"/>
                  <a:ea typeface="Times New Roman" panose="02020603050405020304" pitchFamily="18" charset="0"/>
                </a:endParaRPr>
              </a:p>
              <a:p>
                <a:pPr>
                  <a:spcAft>
                    <a:spcPts val="0"/>
                  </a:spcAft>
                </a:pPr>
                <a:r>
                  <a:rPr lang="en-US" sz="1200" dirty="0">
                    <a:effectLst/>
                    <a:latin typeface="Arial" panose="020B0604020202020204" pitchFamily="34" charset="0"/>
                    <a:ea typeface="Times New Roman" panose="02020603050405020304" pitchFamily="18" charset="0"/>
                  </a:rPr>
                  <a:t> </a:t>
                </a:r>
                <a:endParaRPr lang="en-JP" sz="1200" dirty="0">
                  <a:effectLst/>
                  <a:latin typeface="Times New Roman" panose="02020603050405020304" pitchFamily="18" charset="0"/>
                  <a:ea typeface="Times New Roman" panose="02020603050405020304" pitchFamily="18" charset="0"/>
                </a:endParaRPr>
              </a:p>
              <a:p>
                <a:pPr>
                  <a:spcAft>
                    <a:spcPts val="0"/>
                  </a:spcAft>
                </a:pPr>
                <a:r>
                  <a:rPr lang="en-US" sz="1200" dirty="0">
                    <a:effectLst/>
                    <a:latin typeface="Arial" panose="020B0604020202020204" pitchFamily="34" charset="0"/>
                    <a:ea typeface="Times New Roman" panose="02020603050405020304" pitchFamily="18" charset="0"/>
                  </a:rPr>
                  <a:t>KNN (k=5)</a:t>
                </a:r>
                <a:endParaRPr lang="en-JP" sz="1200" dirty="0">
                  <a:effectLst/>
                  <a:latin typeface="Times New Roman" panose="02020603050405020304" pitchFamily="18" charset="0"/>
                  <a:ea typeface="Times New Roman" panose="02020603050405020304" pitchFamily="18" charset="0"/>
                </a:endParaRPr>
              </a:p>
              <a:p>
                <a:pPr>
                  <a:spcAft>
                    <a:spcPts val="0"/>
                  </a:spcAft>
                </a:pPr>
                <a:r>
                  <a:rPr lang="en-US" sz="1200" dirty="0">
                    <a:effectLst/>
                    <a:latin typeface="Arial" panose="020B0604020202020204" pitchFamily="34" charset="0"/>
                    <a:ea typeface="Times New Roman" panose="02020603050405020304" pitchFamily="18" charset="0"/>
                  </a:rPr>
                  <a:t> </a:t>
                </a:r>
                <a:endParaRPr lang="en-JP" sz="1200" dirty="0">
                  <a:effectLst/>
                  <a:latin typeface="Times New Roman" panose="02020603050405020304" pitchFamily="18" charset="0"/>
                  <a:ea typeface="Times New Roman" panose="02020603050405020304" pitchFamily="18" charset="0"/>
                </a:endParaRPr>
              </a:p>
            </p:txBody>
          </p:sp>
          <p:sp>
            <p:nvSpPr>
              <p:cNvPr id="40" name="Rectangle 39">
                <a:extLst>
                  <a:ext uri="{FF2B5EF4-FFF2-40B4-BE49-F238E27FC236}">
                    <a16:creationId xmlns:a16="http://schemas.microsoft.com/office/drawing/2014/main" id="{CB9F0BC8-3B74-664C-864C-33E8F2EA07F8}"/>
                  </a:ext>
                </a:extLst>
              </p:cNvPr>
              <p:cNvSpPr/>
              <p:nvPr/>
            </p:nvSpPr>
            <p:spPr>
              <a:xfrm>
                <a:off x="93443" y="233605"/>
                <a:ext cx="1034540" cy="140164"/>
              </a:xfrm>
              <a:prstGeom prst="rect">
                <a:avLst/>
              </a:prstGeom>
              <a:solidFill>
                <a:srgbClr val="52A55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41" name="Rectangle 40">
                <a:extLst>
                  <a:ext uri="{FF2B5EF4-FFF2-40B4-BE49-F238E27FC236}">
                    <a16:creationId xmlns:a16="http://schemas.microsoft.com/office/drawing/2014/main" id="{54257F68-BAE8-ED4F-B932-82D980943253}"/>
                  </a:ext>
                </a:extLst>
              </p:cNvPr>
              <p:cNvSpPr/>
              <p:nvPr/>
            </p:nvSpPr>
            <p:spPr>
              <a:xfrm>
                <a:off x="93443" y="567329"/>
                <a:ext cx="1034540" cy="14016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42" name="Rectangle 41">
                <a:extLst>
                  <a:ext uri="{FF2B5EF4-FFF2-40B4-BE49-F238E27FC236}">
                    <a16:creationId xmlns:a16="http://schemas.microsoft.com/office/drawing/2014/main" id="{88CC2070-1C77-6F4D-9AB0-C5C6F1CE8E90}"/>
                  </a:ext>
                </a:extLst>
              </p:cNvPr>
              <p:cNvSpPr/>
              <p:nvPr/>
            </p:nvSpPr>
            <p:spPr>
              <a:xfrm>
                <a:off x="93443" y="934425"/>
                <a:ext cx="1034540" cy="140164"/>
              </a:xfrm>
              <a:prstGeom prst="rect">
                <a:avLst/>
              </a:prstGeom>
              <a:solidFill>
                <a:srgbClr val="FDAC2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43" name="Rectangle 42">
                <a:extLst>
                  <a:ext uri="{FF2B5EF4-FFF2-40B4-BE49-F238E27FC236}">
                    <a16:creationId xmlns:a16="http://schemas.microsoft.com/office/drawing/2014/main" id="{C6BCA13C-1972-F44A-9FEB-56724FDA47BD}"/>
                  </a:ext>
                </a:extLst>
              </p:cNvPr>
              <p:cNvSpPr/>
              <p:nvPr/>
            </p:nvSpPr>
            <p:spPr>
              <a:xfrm>
                <a:off x="93443" y="1314867"/>
                <a:ext cx="1034540" cy="140164"/>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grpSp>
        <p:grpSp>
          <p:nvGrpSpPr>
            <p:cNvPr id="35" name="Group 34">
              <a:extLst>
                <a:ext uri="{FF2B5EF4-FFF2-40B4-BE49-F238E27FC236}">
                  <a16:creationId xmlns:a16="http://schemas.microsoft.com/office/drawing/2014/main" id="{A6C51F92-CD5B-0A4A-AE08-37120C618CDD}"/>
                </a:ext>
              </a:extLst>
            </p:cNvPr>
            <p:cNvGrpSpPr/>
            <p:nvPr/>
          </p:nvGrpSpPr>
          <p:grpSpPr>
            <a:xfrm>
              <a:off x="6303421" y="30915"/>
              <a:ext cx="1287780" cy="1005047"/>
              <a:chOff x="4444772" y="101146"/>
              <a:chExt cx="1287780" cy="1005047"/>
            </a:xfrm>
          </p:grpSpPr>
          <p:sp>
            <p:nvSpPr>
              <p:cNvPr id="36" name="Text Box 156">
                <a:extLst>
                  <a:ext uri="{FF2B5EF4-FFF2-40B4-BE49-F238E27FC236}">
                    <a16:creationId xmlns:a16="http://schemas.microsoft.com/office/drawing/2014/main" id="{4E0BAB3D-EE81-C34D-85E0-A3B5507E09B2}"/>
                  </a:ext>
                </a:extLst>
              </p:cNvPr>
              <p:cNvSpPr txBox="1"/>
              <p:nvPr/>
            </p:nvSpPr>
            <p:spPr>
              <a:xfrm>
                <a:off x="4444772" y="101146"/>
                <a:ext cx="1287780" cy="1005047"/>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spcAft>
                    <a:spcPts val="0"/>
                  </a:spcAft>
                </a:pPr>
                <a:r>
                  <a:rPr lang="en-US" sz="1200" dirty="0">
                    <a:effectLst/>
                    <a:latin typeface="Arial" panose="020B0604020202020204" pitchFamily="34" charset="0"/>
                    <a:ea typeface="Times New Roman" panose="02020603050405020304" pitchFamily="18" charset="0"/>
                  </a:rPr>
                  <a:t> </a:t>
                </a:r>
                <a:endParaRPr lang="en-JP" sz="1200" dirty="0">
                  <a:effectLst/>
                  <a:latin typeface="Times New Roman" panose="02020603050405020304" pitchFamily="18" charset="0"/>
                  <a:ea typeface="Times New Roman" panose="02020603050405020304" pitchFamily="18" charset="0"/>
                </a:endParaRPr>
              </a:p>
              <a:p>
                <a:pPr>
                  <a:spcAft>
                    <a:spcPts val="0"/>
                  </a:spcAft>
                </a:pPr>
                <a:r>
                  <a:rPr lang="en-US" sz="1200" dirty="0">
                    <a:effectLst/>
                    <a:latin typeface="Arial" panose="020B0604020202020204" pitchFamily="34" charset="0"/>
                    <a:ea typeface="Times New Roman" panose="02020603050405020304" pitchFamily="18" charset="0"/>
                  </a:rPr>
                  <a:t>Training loss</a:t>
                </a:r>
                <a:endParaRPr lang="en-JP" sz="1200" dirty="0">
                  <a:effectLst/>
                  <a:latin typeface="Times New Roman" panose="02020603050405020304" pitchFamily="18" charset="0"/>
                  <a:ea typeface="Times New Roman" panose="02020603050405020304" pitchFamily="18" charset="0"/>
                </a:endParaRPr>
              </a:p>
              <a:p>
                <a:pPr>
                  <a:spcAft>
                    <a:spcPts val="0"/>
                  </a:spcAft>
                </a:pPr>
                <a:r>
                  <a:rPr lang="en-US" sz="1200" dirty="0">
                    <a:effectLst/>
                    <a:latin typeface="Arial" panose="020B0604020202020204" pitchFamily="34" charset="0"/>
                    <a:ea typeface="Times New Roman" panose="02020603050405020304" pitchFamily="18" charset="0"/>
                  </a:rPr>
                  <a:t> </a:t>
                </a:r>
                <a:endParaRPr lang="en-JP" sz="1200" dirty="0">
                  <a:effectLst/>
                  <a:latin typeface="Times New Roman" panose="02020603050405020304" pitchFamily="18" charset="0"/>
                  <a:ea typeface="Times New Roman" panose="02020603050405020304" pitchFamily="18" charset="0"/>
                </a:endParaRPr>
              </a:p>
              <a:p>
                <a:pPr>
                  <a:spcAft>
                    <a:spcPts val="0"/>
                  </a:spcAft>
                </a:pPr>
                <a:r>
                  <a:rPr lang="en-US" sz="1200" dirty="0">
                    <a:effectLst/>
                    <a:latin typeface="Arial" panose="020B0604020202020204" pitchFamily="34" charset="0"/>
                    <a:ea typeface="Times New Roman" panose="02020603050405020304" pitchFamily="18" charset="0"/>
                  </a:rPr>
                  <a:t>Validation loss</a:t>
                </a:r>
                <a:endParaRPr lang="en-JP" sz="1200" dirty="0">
                  <a:effectLst/>
                  <a:latin typeface="Times New Roman" panose="02020603050405020304" pitchFamily="18" charset="0"/>
                  <a:ea typeface="Times New Roman" panose="02020603050405020304" pitchFamily="18" charset="0"/>
                </a:endParaRPr>
              </a:p>
            </p:txBody>
          </p:sp>
          <p:cxnSp>
            <p:nvCxnSpPr>
              <p:cNvPr id="37" name="Straight Connector 36">
                <a:extLst>
                  <a:ext uri="{FF2B5EF4-FFF2-40B4-BE49-F238E27FC236}">
                    <a16:creationId xmlns:a16="http://schemas.microsoft.com/office/drawing/2014/main" id="{AF78E0D2-67EC-624F-BC8C-A60AAD902EDA}"/>
                  </a:ext>
                </a:extLst>
              </p:cNvPr>
              <p:cNvCxnSpPr/>
              <p:nvPr/>
            </p:nvCxnSpPr>
            <p:spPr>
              <a:xfrm>
                <a:off x="4538187" y="595570"/>
                <a:ext cx="1034102" cy="0"/>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1101D04C-F471-0A48-BA7A-EB4146E3671E}"/>
                  </a:ext>
                </a:extLst>
              </p:cNvPr>
              <p:cNvCxnSpPr/>
              <p:nvPr/>
            </p:nvCxnSpPr>
            <p:spPr>
              <a:xfrm>
                <a:off x="4538187" y="937242"/>
                <a:ext cx="1034102" cy="0"/>
              </a:xfrm>
              <a:prstGeom prst="line">
                <a:avLst/>
              </a:prstGeom>
              <a:ln w="38100">
                <a:solidFill>
                  <a:schemeClr val="tx1"/>
                </a:solidFill>
                <a:prstDash val="soli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28300959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descr="A picture containing object, clock&#10;&#10;Description automatically generated">
            <a:extLst>
              <a:ext uri="{FF2B5EF4-FFF2-40B4-BE49-F238E27FC236}">
                <a16:creationId xmlns:a16="http://schemas.microsoft.com/office/drawing/2014/main" id="{E110C550-8697-2B43-9E96-18111E629485}"/>
              </a:ext>
            </a:extLst>
          </p:cNvPr>
          <p:cNvPicPr>
            <a:picLocks noChangeAspect="1"/>
          </p:cNvPicPr>
          <p:nvPr/>
        </p:nvPicPr>
        <p:blipFill>
          <a:blip r:embed="rId3"/>
          <a:stretch>
            <a:fillRect/>
          </a:stretch>
        </p:blipFill>
        <p:spPr>
          <a:xfrm>
            <a:off x="311727" y="1913521"/>
            <a:ext cx="8520546" cy="4503718"/>
          </a:xfrm>
          <a:prstGeom prst="rect">
            <a:avLst/>
          </a:prstGeom>
        </p:spPr>
      </p:pic>
      <p:sp>
        <p:nvSpPr>
          <p:cNvPr id="2" name="Title 1">
            <a:extLst>
              <a:ext uri="{FF2B5EF4-FFF2-40B4-BE49-F238E27FC236}">
                <a16:creationId xmlns:a16="http://schemas.microsoft.com/office/drawing/2014/main" id="{42627CA8-3E9F-354B-A826-05F686B23750}"/>
              </a:ext>
            </a:extLst>
          </p:cNvPr>
          <p:cNvSpPr>
            <a:spLocks noGrp="1"/>
          </p:cNvSpPr>
          <p:nvPr>
            <p:ph type="title"/>
          </p:nvPr>
        </p:nvSpPr>
        <p:spPr/>
        <p:txBody>
          <a:bodyPr/>
          <a:lstStyle/>
          <a:p>
            <a:r>
              <a:rPr lang="en-JP" dirty="0"/>
              <a:t>Results</a:t>
            </a:r>
          </a:p>
        </p:txBody>
      </p:sp>
      <p:sp>
        <p:nvSpPr>
          <p:cNvPr id="3" name="Content Placeholder 2">
            <a:extLst>
              <a:ext uri="{FF2B5EF4-FFF2-40B4-BE49-F238E27FC236}">
                <a16:creationId xmlns:a16="http://schemas.microsoft.com/office/drawing/2014/main" id="{5A05A5A8-2FED-F04E-B931-7D86C6732A9D}"/>
              </a:ext>
            </a:extLst>
          </p:cNvPr>
          <p:cNvSpPr>
            <a:spLocks noGrp="1"/>
          </p:cNvSpPr>
          <p:nvPr>
            <p:ph idx="1"/>
          </p:nvPr>
        </p:nvSpPr>
        <p:spPr/>
        <p:txBody>
          <a:bodyPr/>
          <a:lstStyle/>
          <a:p>
            <a:r>
              <a:rPr lang="en-JP" dirty="0"/>
              <a:t>MLP</a:t>
            </a:r>
          </a:p>
        </p:txBody>
      </p:sp>
      <p:sp>
        <p:nvSpPr>
          <p:cNvPr id="4" name="Slide Number Placeholder 3">
            <a:extLst>
              <a:ext uri="{FF2B5EF4-FFF2-40B4-BE49-F238E27FC236}">
                <a16:creationId xmlns:a16="http://schemas.microsoft.com/office/drawing/2014/main" id="{536CAE27-AD4E-334B-AAB3-8558FF829749}"/>
              </a:ext>
            </a:extLst>
          </p:cNvPr>
          <p:cNvSpPr>
            <a:spLocks noGrp="1"/>
          </p:cNvSpPr>
          <p:nvPr>
            <p:ph type="sldNum" sz="quarter" idx="12"/>
          </p:nvPr>
        </p:nvSpPr>
        <p:spPr/>
        <p:txBody>
          <a:bodyPr/>
          <a:lstStyle/>
          <a:p>
            <a:fld id="{1496A917-549B-0E4E-84B0-9841174236B4}" type="slidenum">
              <a:rPr lang="en-JP" smtClean="0"/>
              <a:pPr/>
              <a:t>26</a:t>
            </a:fld>
            <a:endParaRPr lang="en-JP" dirty="0"/>
          </a:p>
        </p:txBody>
      </p:sp>
      <p:sp>
        <p:nvSpPr>
          <p:cNvPr id="24" name="Rectangle 23">
            <a:extLst>
              <a:ext uri="{FF2B5EF4-FFF2-40B4-BE49-F238E27FC236}">
                <a16:creationId xmlns:a16="http://schemas.microsoft.com/office/drawing/2014/main" id="{883CB219-0337-744A-BDF3-CB94FE6DDF31}"/>
              </a:ext>
            </a:extLst>
          </p:cNvPr>
          <p:cNvSpPr/>
          <p:nvPr/>
        </p:nvSpPr>
        <p:spPr>
          <a:xfrm>
            <a:off x="2615981" y="2240976"/>
            <a:ext cx="1976442" cy="1976442"/>
          </a:xfrm>
          <a:prstGeom prst="rect">
            <a:avLst/>
          </a:prstGeom>
          <a:noFill/>
          <a:ln w="38100">
            <a:solidFill>
              <a:srgbClr val="FF000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7" name="TextBox 6">
            <a:extLst>
              <a:ext uri="{FF2B5EF4-FFF2-40B4-BE49-F238E27FC236}">
                <a16:creationId xmlns:a16="http://schemas.microsoft.com/office/drawing/2014/main" id="{B62A9F68-D665-E243-8B64-1122F7418AA0}"/>
              </a:ext>
            </a:extLst>
          </p:cNvPr>
          <p:cNvSpPr txBox="1"/>
          <p:nvPr/>
        </p:nvSpPr>
        <p:spPr>
          <a:xfrm>
            <a:off x="2615981" y="6396507"/>
            <a:ext cx="4238043" cy="369332"/>
          </a:xfrm>
          <a:prstGeom prst="rect">
            <a:avLst/>
          </a:prstGeom>
          <a:noFill/>
        </p:spPr>
        <p:txBody>
          <a:bodyPr wrap="square" rtlCol="0">
            <a:spAutoFit/>
          </a:bodyPr>
          <a:lstStyle/>
          <a:p>
            <a:pPr algn="ctr"/>
            <a:r>
              <a:rPr lang="en-JP" dirty="0">
                <a:solidFill>
                  <a:srgbClr val="FF0000"/>
                </a:solidFill>
              </a:rPr>
              <a:t>Loss increasing</a:t>
            </a:r>
          </a:p>
        </p:txBody>
      </p:sp>
      <p:pic>
        <p:nvPicPr>
          <p:cNvPr id="20" name="Picture 19" descr="A picture containing object, clock&#10;&#10;Description automatically generated">
            <a:extLst>
              <a:ext uri="{FF2B5EF4-FFF2-40B4-BE49-F238E27FC236}">
                <a16:creationId xmlns:a16="http://schemas.microsoft.com/office/drawing/2014/main" id="{2A2D584E-2C76-7344-95FA-043D07E72FC0}"/>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6081132" y="183078"/>
            <a:ext cx="2772719" cy="2000749"/>
          </a:xfrm>
          <a:prstGeom prst="rect">
            <a:avLst/>
          </a:prstGeom>
        </p:spPr>
      </p:pic>
      <p:grpSp>
        <p:nvGrpSpPr>
          <p:cNvPr id="25" name="Group 24">
            <a:extLst>
              <a:ext uri="{FF2B5EF4-FFF2-40B4-BE49-F238E27FC236}">
                <a16:creationId xmlns:a16="http://schemas.microsoft.com/office/drawing/2014/main" id="{780316DD-53B4-FF45-AA3D-F366ED7678D2}"/>
              </a:ext>
            </a:extLst>
          </p:cNvPr>
          <p:cNvGrpSpPr/>
          <p:nvPr/>
        </p:nvGrpSpPr>
        <p:grpSpPr>
          <a:xfrm>
            <a:off x="3437287" y="30915"/>
            <a:ext cx="2622267" cy="1788828"/>
            <a:chOff x="6303421" y="30915"/>
            <a:chExt cx="2622267" cy="1788828"/>
          </a:xfrm>
        </p:grpSpPr>
        <p:grpSp>
          <p:nvGrpSpPr>
            <p:cNvPr id="27" name="Group 26">
              <a:extLst>
                <a:ext uri="{FF2B5EF4-FFF2-40B4-BE49-F238E27FC236}">
                  <a16:creationId xmlns:a16="http://schemas.microsoft.com/office/drawing/2014/main" id="{1B9ED96A-6AAD-FC47-83C3-B6172B80C991}"/>
                </a:ext>
              </a:extLst>
            </p:cNvPr>
            <p:cNvGrpSpPr/>
            <p:nvPr/>
          </p:nvGrpSpPr>
          <p:grpSpPr>
            <a:xfrm>
              <a:off x="7637908" y="229754"/>
              <a:ext cx="1287780" cy="1589989"/>
              <a:chOff x="0" y="-1"/>
              <a:chExt cx="1288170" cy="1590002"/>
            </a:xfrm>
          </p:grpSpPr>
          <p:sp>
            <p:nvSpPr>
              <p:cNvPr id="32" name="Text Box 156">
                <a:extLst>
                  <a:ext uri="{FF2B5EF4-FFF2-40B4-BE49-F238E27FC236}">
                    <a16:creationId xmlns:a16="http://schemas.microsoft.com/office/drawing/2014/main" id="{78507B61-DA1D-9240-A928-038E13CCA805}"/>
                  </a:ext>
                </a:extLst>
              </p:cNvPr>
              <p:cNvSpPr txBox="1"/>
              <p:nvPr/>
            </p:nvSpPr>
            <p:spPr>
              <a:xfrm>
                <a:off x="0" y="-1"/>
                <a:ext cx="1288170" cy="1590002"/>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spcAft>
                    <a:spcPts val="0"/>
                  </a:spcAft>
                </a:pPr>
                <a:r>
                  <a:rPr lang="en-US" sz="1200" dirty="0">
                    <a:effectLst/>
                    <a:latin typeface="Arial" panose="020B0604020202020204" pitchFamily="34" charset="0"/>
                    <a:ea typeface="Times New Roman" panose="02020603050405020304" pitchFamily="18" charset="0"/>
                  </a:rPr>
                  <a:t>MLP  </a:t>
                </a:r>
                <a:r>
                  <a:rPr lang="en-US" sz="1200" dirty="0">
                    <a:solidFill>
                      <a:srgbClr val="000000"/>
                    </a:solidFill>
                    <a:effectLst/>
                    <a:latin typeface="Arial" panose="020B0604020202020204" pitchFamily="34" charset="0"/>
                    <a:ea typeface="Times New Roman" panose="02020603050405020304" pitchFamily="18" charset="0"/>
                  </a:rPr>
                  <a:t>          </a:t>
                </a:r>
                <a:r>
                  <a:rPr lang="en-US" sz="1200" dirty="0">
                    <a:effectLst/>
                    <a:latin typeface="Arial" panose="020B0604020202020204" pitchFamily="34" charset="0"/>
                    <a:ea typeface="Times New Roman" panose="02020603050405020304" pitchFamily="18" charset="0"/>
                  </a:rPr>
                  <a:t>        </a:t>
                </a:r>
                <a:endParaRPr lang="en-JP" sz="1200" dirty="0">
                  <a:effectLst/>
                  <a:latin typeface="Times New Roman" panose="02020603050405020304" pitchFamily="18" charset="0"/>
                  <a:ea typeface="Times New Roman" panose="02020603050405020304" pitchFamily="18" charset="0"/>
                </a:endParaRPr>
              </a:p>
              <a:p>
                <a:pPr>
                  <a:spcAft>
                    <a:spcPts val="0"/>
                  </a:spcAft>
                </a:pPr>
                <a:r>
                  <a:rPr lang="en-US" sz="1200" dirty="0">
                    <a:effectLst/>
                    <a:latin typeface="Arial" panose="020B0604020202020204" pitchFamily="34" charset="0"/>
                    <a:ea typeface="Times New Roman" panose="02020603050405020304" pitchFamily="18" charset="0"/>
                  </a:rPr>
                  <a:t> </a:t>
                </a:r>
                <a:endParaRPr lang="en-JP" sz="1200" dirty="0">
                  <a:effectLst/>
                  <a:latin typeface="Times New Roman" panose="02020603050405020304" pitchFamily="18" charset="0"/>
                  <a:ea typeface="Times New Roman" panose="02020603050405020304" pitchFamily="18" charset="0"/>
                </a:endParaRPr>
              </a:p>
              <a:p>
                <a:pPr>
                  <a:spcAft>
                    <a:spcPts val="0"/>
                  </a:spcAft>
                </a:pPr>
                <a:r>
                  <a:rPr lang="en-US" sz="1200" dirty="0">
                    <a:effectLst/>
                    <a:latin typeface="Arial" panose="020B0604020202020204" pitchFamily="34" charset="0"/>
                    <a:ea typeface="Times New Roman" panose="02020603050405020304" pitchFamily="18" charset="0"/>
                  </a:rPr>
                  <a:t>1D CNN</a:t>
                </a:r>
                <a:endParaRPr lang="en-JP" sz="1200" dirty="0">
                  <a:effectLst/>
                  <a:latin typeface="Times New Roman" panose="02020603050405020304" pitchFamily="18" charset="0"/>
                  <a:ea typeface="Times New Roman" panose="02020603050405020304" pitchFamily="18" charset="0"/>
                </a:endParaRPr>
              </a:p>
              <a:p>
                <a:pPr>
                  <a:spcAft>
                    <a:spcPts val="0"/>
                  </a:spcAft>
                </a:pPr>
                <a:r>
                  <a:rPr lang="en-US" sz="1200" dirty="0">
                    <a:effectLst/>
                    <a:latin typeface="Arial" panose="020B0604020202020204" pitchFamily="34" charset="0"/>
                    <a:ea typeface="Times New Roman" panose="02020603050405020304" pitchFamily="18" charset="0"/>
                  </a:rPr>
                  <a:t> </a:t>
                </a:r>
                <a:endParaRPr lang="en-JP" sz="1200" dirty="0">
                  <a:effectLst/>
                  <a:latin typeface="Times New Roman" panose="02020603050405020304" pitchFamily="18" charset="0"/>
                  <a:ea typeface="Times New Roman" panose="02020603050405020304" pitchFamily="18" charset="0"/>
                </a:endParaRPr>
              </a:p>
              <a:p>
                <a:pPr>
                  <a:spcAft>
                    <a:spcPts val="0"/>
                  </a:spcAft>
                </a:pPr>
                <a:r>
                  <a:rPr lang="en-US" sz="1200" dirty="0">
                    <a:effectLst/>
                    <a:latin typeface="Arial" panose="020B0604020202020204" pitchFamily="34" charset="0"/>
                    <a:ea typeface="Times New Roman" panose="02020603050405020304" pitchFamily="18" charset="0"/>
                  </a:rPr>
                  <a:t>KNN (k=3)</a:t>
                </a:r>
                <a:endParaRPr lang="en-JP" sz="1200" dirty="0">
                  <a:effectLst/>
                  <a:latin typeface="Times New Roman" panose="02020603050405020304" pitchFamily="18" charset="0"/>
                  <a:ea typeface="Times New Roman" panose="02020603050405020304" pitchFamily="18" charset="0"/>
                </a:endParaRPr>
              </a:p>
              <a:p>
                <a:pPr>
                  <a:spcAft>
                    <a:spcPts val="0"/>
                  </a:spcAft>
                </a:pPr>
                <a:r>
                  <a:rPr lang="en-US" sz="1200" dirty="0">
                    <a:effectLst/>
                    <a:latin typeface="Arial" panose="020B0604020202020204" pitchFamily="34" charset="0"/>
                    <a:ea typeface="Times New Roman" panose="02020603050405020304" pitchFamily="18" charset="0"/>
                  </a:rPr>
                  <a:t> </a:t>
                </a:r>
                <a:endParaRPr lang="en-JP" sz="1200" dirty="0">
                  <a:effectLst/>
                  <a:latin typeface="Times New Roman" panose="02020603050405020304" pitchFamily="18" charset="0"/>
                  <a:ea typeface="Times New Roman" panose="02020603050405020304" pitchFamily="18" charset="0"/>
                </a:endParaRPr>
              </a:p>
              <a:p>
                <a:pPr>
                  <a:spcAft>
                    <a:spcPts val="0"/>
                  </a:spcAft>
                </a:pPr>
                <a:r>
                  <a:rPr lang="en-US" sz="1200" dirty="0">
                    <a:effectLst/>
                    <a:latin typeface="Arial" panose="020B0604020202020204" pitchFamily="34" charset="0"/>
                    <a:ea typeface="Times New Roman" panose="02020603050405020304" pitchFamily="18" charset="0"/>
                  </a:rPr>
                  <a:t>KNN (k=5)</a:t>
                </a:r>
                <a:endParaRPr lang="en-JP" sz="1200" dirty="0">
                  <a:effectLst/>
                  <a:latin typeface="Times New Roman" panose="02020603050405020304" pitchFamily="18" charset="0"/>
                  <a:ea typeface="Times New Roman" panose="02020603050405020304" pitchFamily="18" charset="0"/>
                </a:endParaRPr>
              </a:p>
              <a:p>
                <a:pPr>
                  <a:spcAft>
                    <a:spcPts val="0"/>
                  </a:spcAft>
                </a:pPr>
                <a:r>
                  <a:rPr lang="en-US" sz="1200" dirty="0">
                    <a:effectLst/>
                    <a:latin typeface="Arial" panose="020B0604020202020204" pitchFamily="34" charset="0"/>
                    <a:ea typeface="Times New Roman" panose="02020603050405020304" pitchFamily="18" charset="0"/>
                  </a:rPr>
                  <a:t> </a:t>
                </a:r>
                <a:endParaRPr lang="en-JP" sz="1200" dirty="0">
                  <a:effectLst/>
                  <a:latin typeface="Times New Roman" panose="02020603050405020304" pitchFamily="18" charset="0"/>
                  <a:ea typeface="Times New Roman" panose="02020603050405020304" pitchFamily="18" charset="0"/>
                </a:endParaRPr>
              </a:p>
            </p:txBody>
          </p:sp>
          <p:sp>
            <p:nvSpPr>
              <p:cNvPr id="33" name="Rectangle 32">
                <a:extLst>
                  <a:ext uri="{FF2B5EF4-FFF2-40B4-BE49-F238E27FC236}">
                    <a16:creationId xmlns:a16="http://schemas.microsoft.com/office/drawing/2014/main" id="{E18503D5-0D34-7645-8A99-BFC885B174F4}"/>
                  </a:ext>
                </a:extLst>
              </p:cNvPr>
              <p:cNvSpPr/>
              <p:nvPr/>
            </p:nvSpPr>
            <p:spPr>
              <a:xfrm>
                <a:off x="93443" y="233605"/>
                <a:ext cx="1034540" cy="140164"/>
              </a:xfrm>
              <a:prstGeom prst="rect">
                <a:avLst/>
              </a:prstGeom>
              <a:solidFill>
                <a:srgbClr val="52A55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34" name="Rectangle 33">
                <a:extLst>
                  <a:ext uri="{FF2B5EF4-FFF2-40B4-BE49-F238E27FC236}">
                    <a16:creationId xmlns:a16="http://schemas.microsoft.com/office/drawing/2014/main" id="{186FFD0E-3EF5-F649-A427-B9482355858D}"/>
                  </a:ext>
                </a:extLst>
              </p:cNvPr>
              <p:cNvSpPr/>
              <p:nvPr/>
            </p:nvSpPr>
            <p:spPr>
              <a:xfrm>
                <a:off x="93443" y="567329"/>
                <a:ext cx="1034540" cy="14016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35" name="Rectangle 34">
                <a:extLst>
                  <a:ext uri="{FF2B5EF4-FFF2-40B4-BE49-F238E27FC236}">
                    <a16:creationId xmlns:a16="http://schemas.microsoft.com/office/drawing/2014/main" id="{78674BCD-7E05-DE4D-8BD4-5DEF28AE9E40}"/>
                  </a:ext>
                </a:extLst>
              </p:cNvPr>
              <p:cNvSpPr/>
              <p:nvPr/>
            </p:nvSpPr>
            <p:spPr>
              <a:xfrm>
                <a:off x="93443" y="934425"/>
                <a:ext cx="1034540" cy="140164"/>
              </a:xfrm>
              <a:prstGeom prst="rect">
                <a:avLst/>
              </a:prstGeom>
              <a:solidFill>
                <a:srgbClr val="FDAC2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36" name="Rectangle 35">
                <a:extLst>
                  <a:ext uri="{FF2B5EF4-FFF2-40B4-BE49-F238E27FC236}">
                    <a16:creationId xmlns:a16="http://schemas.microsoft.com/office/drawing/2014/main" id="{75214246-252C-214E-BF73-A9E8E28235C7}"/>
                  </a:ext>
                </a:extLst>
              </p:cNvPr>
              <p:cNvSpPr/>
              <p:nvPr/>
            </p:nvSpPr>
            <p:spPr>
              <a:xfrm>
                <a:off x="93443" y="1314867"/>
                <a:ext cx="1034540" cy="140164"/>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grpSp>
        <p:grpSp>
          <p:nvGrpSpPr>
            <p:cNvPr id="28" name="Group 27">
              <a:extLst>
                <a:ext uri="{FF2B5EF4-FFF2-40B4-BE49-F238E27FC236}">
                  <a16:creationId xmlns:a16="http://schemas.microsoft.com/office/drawing/2014/main" id="{4D94E1EA-9FA2-EE4D-B45A-310757B24ADA}"/>
                </a:ext>
              </a:extLst>
            </p:cNvPr>
            <p:cNvGrpSpPr/>
            <p:nvPr/>
          </p:nvGrpSpPr>
          <p:grpSpPr>
            <a:xfrm>
              <a:off x="6303421" y="30915"/>
              <a:ext cx="1287780" cy="1005047"/>
              <a:chOff x="4444772" y="101146"/>
              <a:chExt cx="1287780" cy="1005047"/>
            </a:xfrm>
          </p:grpSpPr>
          <p:sp>
            <p:nvSpPr>
              <p:cNvPr id="29" name="Text Box 156">
                <a:extLst>
                  <a:ext uri="{FF2B5EF4-FFF2-40B4-BE49-F238E27FC236}">
                    <a16:creationId xmlns:a16="http://schemas.microsoft.com/office/drawing/2014/main" id="{BC9A8F55-7F9E-D94D-859A-9C9714272B2D}"/>
                  </a:ext>
                </a:extLst>
              </p:cNvPr>
              <p:cNvSpPr txBox="1"/>
              <p:nvPr/>
            </p:nvSpPr>
            <p:spPr>
              <a:xfrm>
                <a:off x="4444772" y="101146"/>
                <a:ext cx="1287780" cy="1005047"/>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spcAft>
                    <a:spcPts val="0"/>
                  </a:spcAft>
                </a:pPr>
                <a:r>
                  <a:rPr lang="en-US" sz="1200" dirty="0">
                    <a:effectLst/>
                    <a:latin typeface="Arial" panose="020B0604020202020204" pitchFamily="34" charset="0"/>
                    <a:ea typeface="Times New Roman" panose="02020603050405020304" pitchFamily="18" charset="0"/>
                  </a:rPr>
                  <a:t> </a:t>
                </a:r>
                <a:endParaRPr lang="en-JP" sz="1200" dirty="0">
                  <a:effectLst/>
                  <a:latin typeface="Times New Roman" panose="02020603050405020304" pitchFamily="18" charset="0"/>
                  <a:ea typeface="Times New Roman" panose="02020603050405020304" pitchFamily="18" charset="0"/>
                </a:endParaRPr>
              </a:p>
              <a:p>
                <a:pPr>
                  <a:spcAft>
                    <a:spcPts val="0"/>
                  </a:spcAft>
                </a:pPr>
                <a:r>
                  <a:rPr lang="en-US" sz="1200" dirty="0">
                    <a:effectLst/>
                    <a:latin typeface="Arial" panose="020B0604020202020204" pitchFamily="34" charset="0"/>
                    <a:ea typeface="Times New Roman" panose="02020603050405020304" pitchFamily="18" charset="0"/>
                  </a:rPr>
                  <a:t>Training loss</a:t>
                </a:r>
                <a:endParaRPr lang="en-JP" sz="1200" dirty="0">
                  <a:effectLst/>
                  <a:latin typeface="Times New Roman" panose="02020603050405020304" pitchFamily="18" charset="0"/>
                  <a:ea typeface="Times New Roman" panose="02020603050405020304" pitchFamily="18" charset="0"/>
                </a:endParaRPr>
              </a:p>
              <a:p>
                <a:pPr>
                  <a:spcAft>
                    <a:spcPts val="0"/>
                  </a:spcAft>
                </a:pPr>
                <a:r>
                  <a:rPr lang="en-US" sz="1200" dirty="0">
                    <a:effectLst/>
                    <a:latin typeface="Arial" panose="020B0604020202020204" pitchFamily="34" charset="0"/>
                    <a:ea typeface="Times New Roman" panose="02020603050405020304" pitchFamily="18" charset="0"/>
                  </a:rPr>
                  <a:t> </a:t>
                </a:r>
                <a:endParaRPr lang="en-JP" sz="1200" dirty="0">
                  <a:effectLst/>
                  <a:latin typeface="Times New Roman" panose="02020603050405020304" pitchFamily="18" charset="0"/>
                  <a:ea typeface="Times New Roman" panose="02020603050405020304" pitchFamily="18" charset="0"/>
                </a:endParaRPr>
              </a:p>
              <a:p>
                <a:pPr>
                  <a:spcAft>
                    <a:spcPts val="0"/>
                  </a:spcAft>
                </a:pPr>
                <a:r>
                  <a:rPr lang="en-US" sz="1200" dirty="0">
                    <a:effectLst/>
                    <a:latin typeface="Arial" panose="020B0604020202020204" pitchFamily="34" charset="0"/>
                    <a:ea typeface="Times New Roman" panose="02020603050405020304" pitchFamily="18" charset="0"/>
                  </a:rPr>
                  <a:t>Validation loss</a:t>
                </a:r>
                <a:endParaRPr lang="en-JP" sz="1200" dirty="0">
                  <a:effectLst/>
                  <a:latin typeface="Times New Roman" panose="02020603050405020304" pitchFamily="18" charset="0"/>
                  <a:ea typeface="Times New Roman" panose="02020603050405020304" pitchFamily="18" charset="0"/>
                </a:endParaRPr>
              </a:p>
            </p:txBody>
          </p:sp>
          <p:cxnSp>
            <p:nvCxnSpPr>
              <p:cNvPr id="30" name="Straight Connector 29">
                <a:extLst>
                  <a:ext uri="{FF2B5EF4-FFF2-40B4-BE49-F238E27FC236}">
                    <a16:creationId xmlns:a16="http://schemas.microsoft.com/office/drawing/2014/main" id="{2D8DCCB0-70DB-4143-A5FE-819D5CA5AB8D}"/>
                  </a:ext>
                </a:extLst>
              </p:cNvPr>
              <p:cNvCxnSpPr/>
              <p:nvPr/>
            </p:nvCxnSpPr>
            <p:spPr>
              <a:xfrm>
                <a:off x="4538187" y="595570"/>
                <a:ext cx="1034102" cy="0"/>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30478E04-111B-E941-9587-7041160D5FB8}"/>
                  </a:ext>
                </a:extLst>
              </p:cNvPr>
              <p:cNvCxnSpPr/>
              <p:nvPr/>
            </p:nvCxnSpPr>
            <p:spPr>
              <a:xfrm>
                <a:off x="4538187" y="937242"/>
                <a:ext cx="1034102" cy="0"/>
              </a:xfrm>
              <a:prstGeom prst="line">
                <a:avLst/>
              </a:prstGeom>
              <a:ln w="38100">
                <a:solidFill>
                  <a:schemeClr val="tx1"/>
                </a:solidFill>
                <a:prstDash val="soli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73181104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indoor, laptop, computer, table&#10;&#10;Description automatically generated">
            <a:extLst>
              <a:ext uri="{FF2B5EF4-FFF2-40B4-BE49-F238E27FC236}">
                <a16:creationId xmlns:a16="http://schemas.microsoft.com/office/drawing/2014/main" id="{F4550CB6-6C25-B845-9BBA-D0AADC518EEC}"/>
              </a:ext>
            </a:extLst>
          </p:cNvPr>
          <p:cNvPicPr>
            <a:picLocks noChangeAspect="1"/>
          </p:cNvPicPr>
          <p:nvPr/>
        </p:nvPicPr>
        <p:blipFill>
          <a:blip r:embed="rId3"/>
          <a:stretch>
            <a:fillRect/>
          </a:stretch>
        </p:blipFill>
        <p:spPr>
          <a:xfrm>
            <a:off x="661639" y="2161414"/>
            <a:ext cx="7820722" cy="4363998"/>
          </a:xfrm>
          <a:prstGeom prst="rect">
            <a:avLst/>
          </a:prstGeom>
        </p:spPr>
      </p:pic>
      <p:sp>
        <p:nvSpPr>
          <p:cNvPr id="2" name="Title 1">
            <a:extLst>
              <a:ext uri="{FF2B5EF4-FFF2-40B4-BE49-F238E27FC236}">
                <a16:creationId xmlns:a16="http://schemas.microsoft.com/office/drawing/2014/main" id="{42627CA8-3E9F-354B-A826-05F686B23750}"/>
              </a:ext>
            </a:extLst>
          </p:cNvPr>
          <p:cNvSpPr>
            <a:spLocks noGrp="1"/>
          </p:cNvSpPr>
          <p:nvPr>
            <p:ph type="title"/>
          </p:nvPr>
        </p:nvSpPr>
        <p:spPr/>
        <p:txBody>
          <a:bodyPr/>
          <a:lstStyle/>
          <a:p>
            <a:r>
              <a:rPr lang="en-JP" dirty="0"/>
              <a:t>Results</a:t>
            </a:r>
          </a:p>
        </p:txBody>
      </p:sp>
      <p:sp>
        <p:nvSpPr>
          <p:cNvPr id="3" name="Content Placeholder 2">
            <a:extLst>
              <a:ext uri="{FF2B5EF4-FFF2-40B4-BE49-F238E27FC236}">
                <a16:creationId xmlns:a16="http://schemas.microsoft.com/office/drawing/2014/main" id="{5A05A5A8-2FED-F04E-B931-7D86C6732A9D}"/>
              </a:ext>
            </a:extLst>
          </p:cNvPr>
          <p:cNvSpPr>
            <a:spLocks noGrp="1"/>
          </p:cNvSpPr>
          <p:nvPr>
            <p:ph idx="1"/>
          </p:nvPr>
        </p:nvSpPr>
        <p:spPr/>
        <p:txBody>
          <a:bodyPr/>
          <a:lstStyle/>
          <a:p>
            <a:r>
              <a:rPr lang="en-JP" dirty="0"/>
              <a:t>MLP</a:t>
            </a:r>
          </a:p>
        </p:txBody>
      </p:sp>
      <p:sp>
        <p:nvSpPr>
          <p:cNvPr id="4" name="Slide Number Placeholder 3">
            <a:extLst>
              <a:ext uri="{FF2B5EF4-FFF2-40B4-BE49-F238E27FC236}">
                <a16:creationId xmlns:a16="http://schemas.microsoft.com/office/drawing/2014/main" id="{536CAE27-AD4E-334B-AAB3-8558FF829749}"/>
              </a:ext>
            </a:extLst>
          </p:cNvPr>
          <p:cNvSpPr>
            <a:spLocks noGrp="1"/>
          </p:cNvSpPr>
          <p:nvPr>
            <p:ph type="sldNum" sz="quarter" idx="12"/>
          </p:nvPr>
        </p:nvSpPr>
        <p:spPr/>
        <p:txBody>
          <a:bodyPr/>
          <a:lstStyle/>
          <a:p>
            <a:fld id="{1496A917-549B-0E4E-84B0-9841174236B4}" type="slidenum">
              <a:rPr lang="en-JP" smtClean="0"/>
              <a:pPr/>
              <a:t>27</a:t>
            </a:fld>
            <a:endParaRPr lang="en-JP" dirty="0"/>
          </a:p>
        </p:txBody>
      </p:sp>
      <p:pic>
        <p:nvPicPr>
          <p:cNvPr id="20" name="Picture 19" descr="A picture containing object, clock&#10;&#10;Description automatically generated">
            <a:extLst>
              <a:ext uri="{FF2B5EF4-FFF2-40B4-BE49-F238E27FC236}">
                <a16:creationId xmlns:a16="http://schemas.microsoft.com/office/drawing/2014/main" id="{8EC62740-FFB3-4C4D-8358-B15A08CBE764}"/>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6081132" y="183078"/>
            <a:ext cx="2772719" cy="2000749"/>
          </a:xfrm>
          <a:prstGeom prst="rect">
            <a:avLst/>
          </a:prstGeom>
        </p:spPr>
      </p:pic>
      <p:grpSp>
        <p:nvGrpSpPr>
          <p:cNvPr id="21" name="Group 20">
            <a:extLst>
              <a:ext uri="{FF2B5EF4-FFF2-40B4-BE49-F238E27FC236}">
                <a16:creationId xmlns:a16="http://schemas.microsoft.com/office/drawing/2014/main" id="{FF93FA51-A9C9-1F48-B274-D98C1475A9DA}"/>
              </a:ext>
            </a:extLst>
          </p:cNvPr>
          <p:cNvGrpSpPr/>
          <p:nvPr/>
        </p:nvGrpSpPr>
        <p:grpSpPr>
          <a:xfrm>
            <a:off x="3437287" y="30915"/>
            <a:ext cx="2622267" cy="1788828"/>
            <a:chOff x="6303421" y="30915"/>
            <a:chExt cx="2622267" cy="1788828"/>
          </a:xfrm>
        </p:grpSpPr>
        <p:grpSp>
          <p:nvGrpSpPr>
            <p:cNvPr id="22" name="Group 21">
              <a:extLst>
                <a:ext uri="{FF2B5EF4-FFF2-40B4-BE49-F238E27FC236}">
                  <a16:creationId xmlns:a16="http://schemas.microsoft.com/office/drawing/2014/main" id="{9182814F-7F05-5941-917D-159BD68FDCEF}"/>
                </a:ext>
              </a:extLst>
            </p:cNvPr>
            <p:cNvGrpSpPr/>
            <p:nvPr/>
          </p:nvGrpSpPr>
          <p:grpSpPr>
            <a:xfrm>
              <a:off x="7637908" y="229754"/>
              <a:ext cx="1287780" cy="1589989"/>
              <a:chOff x="0" y="-1"/>
              <a:chExt cx="1288170" cy="1590002"/>
            </a:xfrm>
          </p:grpSpPr>
          <p:sp>
            <p:nvSpPr>
              <p:cNvPr id="27" name="Text Box 156">
                <a:extLst>
                  <a:ext uri="{FF2B5EF4-FFF2-40B4-BE49-F238E27FC236}">
                    <a16:creationId xmlns:a16="http://schemas.microsoft.com/office/drawing/2014/main" id="{92EEF8F7-36E6-474C-B4DE-F0013E2C0493}"/>
                  </a:ext>
                </a:extLst>
              </p:cNvPr>
              <p:cNvSpPr txBox="1"/>
              <p:nvPr/>
            </p:nvSpPr>
            <p:spPr>
              <a:xfrm>
                <a:off x="0" y="-1"/>
                <a:ext cx="1288170" cy="1590002"/>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spcAft>
                    <a:spcPts val="0"/>
                  </a:spcAft>
                </a:pPr>
                <a:r>
                  <a:rPr lang="en-US" sz="1200" dirty="0">
                    <a:effectLst/>
                    <a:latin typeface="Arial" panose="020B0604020202020204" pitchFamily="34" charset="0"/>
                    <a:ea typeface="Times New Roman" panose="02020603050405020304" pitchFamily="18" charset="0"/>
                  </a:rPr>
                  <a:t>MLP  </a:t>
                </a:r>
                <a:r>
                  <a:rPr lang="en-US" sz="1200" dirty="0">
                    <a:solidFill>
                      <a:srgbClr val="000000"/>
                    </a:solidFill>
                    <a:effectLst/>
                    <a:latin typeface="Arial" panose="020B0604020202020204" pitchFamily="34" charset="0"/>
                    <a:ea typeface="Times New Roman" panose="02020603050405020304" pitchFamily="18" charset="0"/>
                  </a:rPr>
                  <a:t>          </a:t>
                </a:r>
                <a:r>
                  <a:rPr lang="en-US" sz="1200" dirty="0">
                    <a:effectLst/>
                    <a:latin typeface="Arial" panose="020B0604020202020204" pitchFamily="34" charset="0"/>
                    <a:ea typeface="Times New Roman" panose="02020603050405020304" pitchFamily="18" charset="0"/>
                  </a:rPr>
                  <a:t>        </a:t>
                </a:r>
                <a:endParaRPr lang="en-JP" sz="1200" dirty="0">
                  <a:effectLst/>
                  <a:latin typeface="Times New Roman" panose="02020603050405020304" pitchFamily="18" charset="0"/>
                  <a:ea typeface="Times New Roman" panose="02020603050405020304" pitchFamily="18" charset="0"/>
                </a:endParaRPr>
              </a:p>
              <a:p>
                <a:pPr>
                  <a:spcAft>
                    <a:spcPts val="0"/>
                  </a:spcAft>
                </a:pPr>
                <a:r>
                  <a:rPr lang="en-US" sz="1200" dirty="0">
                    <a:effectLst/>
                    <a:latin typeface="Arial" panose="020B0604020202020204" pitchFamily="34" charset="0"/>
                    <a:ea typeface="Times New Roman" panose="02020603050405020304" pitchFamily="18" charset="0"/>
                  </a:rPr>
                  <a:t> </a:t>
                </a:r>
                <a:endParaRPr lang="en-JP" sz="1200" dirty="0">
                  <a:effectLst/>
                  <a:latin typeface="Times New Roman" panose="02020603050405020304" pitchFamily="18" charset="0"/>
                  <a:ea typeface="Times New Roman" panose="02020603050405020304" pitchFamily="18" charset="0"/>
                </a:endParaRPr>
              </a:p>
              <a:p>
                <a:pPr>
                  <a:spcAft>
                    <a:spcPts val="0"/>
                  </a:spcAft>
                </a:pPr>
                <a:r>
                  <a:rPr lang="en-US" sz="1200" dirty="0">
                    <a:effectLst/>
                    <a:latin typeface="Arial" panose="020B0604020202020204" pitchFamily="34" charset="0"/>
                    <a:ea typeface="Times New Roman" panose="02020603050405020304" pitchFamily="18" charset="0"/>
                  </a:rPr>
                  <a:t>1D CNN</a:t>
                </a:r>
                <a:endParaRPr lang="en-JP" sz="1200" dirty="0">
                  <a:effectLst/>
                  <a:latin typeface="Times New Roman" panose="02020603050405020304" pitchFamily="18" charset="0"/>
                  <a:ea typeface="Times New Roman" panose="02020603050405020304" pitchFamily="18" charset="0"/>
                </a:endParaRPr>
              </a:p>
              <a:p>
                <a:pPr>
                  <a:spcAft>
                    <a:spcPts val="0"/>
                  </a:spcAft>
                </a:pPr>
                <a:r>
                  <a:rPr lang="en-US" sz="1200" dirty="0">
                    <a:effectLst/>
                    <a:latin typeface="Arial" panose="020B0604020202020204" pitchFamily="34" charset="0"/>
                    <a:ea typeface="Times New Roman" panose="02020603050405020304" pitchFamily="18" charset="0"/>
                  </a:rPr>
                  <a:t> </a:t>
                </a:r>
                <a:endParaRPr lang="en-JP" sz="1200" dirty="0">
                  <a:effectLst/>
                  <a:latin typeface="Times New Roman" panose="02020603050405020304" pitchFamily="18" charset="0"/>
                  <a:ea typeface="Times New Roman" panose="02020603050405020304" pitchFamily="18" charset="0"/>
                </a:endParaRPr>
              </a:p>
              <a:p>
                <a:pPr>
                  <a:spcAft>
                    <a:spcPts val="0"/>
                  </a:spcAft>
                </a:pPr>
                <a:r>
                  <a:rPr lang="en-US" sz="1200" dirty="0">
                    <a:effectLst/>
                    <a:latin typeface="Arial" panose="020B0604020202020204" pitchFamily="34" charset="0"/>
                    <a:ea typeface="Times New Roman" panose="02020603050405020304" pitchFamily="18" charset="0"/>
                  </a:rPr>
                  <a:t>KNN (k=3)</a:t>
                </a:r>
                <a:endParaRPr lang="en-JP" sz="1200" dirty="0">
                  <a:effectLst/>
                  <a:latin typeface="Times New Roman" panose="02020603050405020304" pitchFamily="18" charset="0"/>
                  <a:ea typeface="Times New Roman" panose="02020603050405020304" pitchFamily="18" charset="0"/>
                </a:endParaRPr>
              </a:p>
              <a:p>
                <a:pPr>
                  <a:spcAft>
                    <a:spcPts val="0"/>
                  </a:spcAft>
                </a:pPr>
                <a:r>
                  <a:rPr lang="en-US" sz="1200" dirty="0">
                    <a:effectLst/>
                    <a:latin typeface="Arial" panose="020B0604020202020204" pitchFamily="34" charset="0"/>
                    <a:ea typeface="Times New Roman" panose="02020603050405020304" pitchFamily="18" charset="0"/>
                  </a:rPr>
                  <a:t> </a:t>
                </a:r>
                <a:endParaRPr lang="en-JP" sz="1200" dirty="0">
                  <a:effectLst/>
                  <a:latin typeface="Times New Roman" panose="02020603050405020304" pitchFamily="18" charset="0"/>
                  <a:ea typeface="Times New Roman" panose="02020603050405020304" pitchFamily="18" charset="0"/>
                </a:endParaRPr>
              </a:p>
              <a:p>
                <a:pPr>
                  <a:spcAft>
                    <a:spcPts val="0"/>
                  </a:spcAft>
                </a:pPr>
                <a:r>
                  <a:rPr lang="en-US" sz="1200" dirty="0">
                    <a:effectLst/>
                    <a:latin typeface="Arial" panose="020B0604020202020204" pitchFamily="34" charset="0"/>
                    <a:ea typeface="Times New Roman" panose="02020603050405020304" pitchFamily="18" charset="0"/>
                  </a:rPr>
                  <a:t>KNN (k=5)</a:t>
                </a:r>
                <a:endParaRPr lang="en-JP" sz="1200" dirty="0">
                  <a:effectLst/>
                  <a:latin typeface="Times New Roman" panose="02020603050405020304" pitchFamily="18" charset="0"/>
                  <a:ea typeface="Times New Roman" panose="02020603050405020304" pitchFamily="18" charset="0"/>
                </a:endParaRPr>
              </a:p>
              <a:p>
                <a:pPr>
                  <a:spcAft>
                    <a:spcPts val="0"/>
                  </a:spcAft>
                </a:pPr>
                <a:r>
                  <a:rPr lang="en-US" sz="1200" dirty="0">
                    <a:effectLst/>
                    <a:latin typeface="Arial" panose="020B0604020202020204" pitchFamily="34" charset="0"/>
                    <a:ea typeface="Times New Roman" panose="02020603050405020304" pitchFamily="18" charset="0"/>
                  </a:rPr>
                  <a:t> </a:t>
                </a:r>
                <a:endParaRPr lang="en-JP" sz="1200" dirty="0">
                  <a:effectLst/>
                  <a:latin typeface="Times New Roman" panose="02020603050405020304" pitchFamily="18" charset="0"/>
                  <a:ea typeface="Times New Roman" panose="02020603050405020304" pitchFamily="18" charset="0"/>
                </a:endParaRPr>
              </a:p>
            </p:txBody>
          </p:sp>
          <p:sp>
            <p:nvSpPr>
              <p:cNvPr id="28" name="Rectangle 27">
                <a:extLst>
                  <a:ext uri="{FF2B5EF4-FFF2-40B4-BE49-F238E27FC236}">
                    <a16:creationId xmlns:a16="http://schemas.microsoft.com/office/drawing/2014/main" id="{F2733495-335E-B047-A6DF-73ED5A2E12AA}"/>
                  </a:ext>
                </a:extLst>
              </p:cNvPr>
              <p:cNvSpPr/>
              <p:nvPr/>
            </p:nvSpPr>
            <p:spPr>
              <a:xfrm>
                <a:off x="93443" y="233605"/>
                <a:ext cx="1034540" cy="140164"/>
              </a:xfrm>
              <a:prstGeom prst="rect">
                <a:avLst/>
              </a:prstGeom>
              <a:solidFill>
                <a:srgbClr val="52A55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29" name="Rectangle 28">
                <a:extLst>
                  <a:ext uri="{FF2B5EF4-FFF2-40B4-BE49-F238E27FC236}">
                    <a16:creationId xmlns:a16="http://schemas.microsoft.com/office/drawing/2014/main" id="{9D99DCE6-809B-ED49-A746-6FD0B66C8BB7}"/>
                  </a:ext>
                </a:extLst>
              </p:cNvPr>
              <p:cNvSpPr/>
              <p:nvPr/>
            </p:nvSpPr>
            <p:spPr>
              <a:xfrm>
                <a:off x="93443" y="567329"/>
                <a:ext cx="1034540" cy="14016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30" name="Rectangle 29">
                <a:extLst>
                  <a:ext uri="{FF2B5EF4-FFF2-40B4-BE49-F238E27FC236}">
                    <a16:creationId xmlns:a16="http://schemas.microsoft.com/office/drawing/2014/main" id="{86728BAC-0B71-C84F-A2CE-2F8FA20D300B}"/>
                  </a:ext>
                </a:extLst>
              </p:cNvPr>
              <p:cNvSpPr/>
              <p:nvPr/>
            </p:nvSpPr>
            <p:spPr>
              <a:xfrm>
                <a:off x="93443" y="934425"/>
                <a:ext cx="1034540" cy="140164"/>
              </a:xfrm>
              <a:prstGeom prst="rect">
                <a:avLst/>
              </a:prstGeom>
              <a:solidFill>
                <a:srgbClr val="FDAC2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31" name="Rectangle 30">
                <a:extLst>
                  <a:ext uri="{FF2B5EF4-FFF2-40B4-BE49-F238E27FC236}">
                    <a16:creationId xmlns:a16="http://schemas.microsoft.com/office/drawing/2014/main" id="{296E50CA-AEC2-0A40-9E4D-C8877EE6AFB2}"/>
                  </a:ext>
                </a:extLst>
              </p:cNvPr>
              <p:cNvSpPr/>
              <p:nvPr/>
            </p:nvSpPr>
            <p:spPr>
              <a:xfrm>
                <a:off x="93443" y="1314867"/>
                <a:ext cx="1034540" cy="140164"/>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grpSp>
        <p:grpSp>
          <p:nvGrpSpPr>
            <p:cNvPr id="23" name="Group 22">
              <a:extLst>
                <a:ext uri="{FF2B5EF4-FFF2-40B4-BE49-F238E27FC236}">
                  <a16:creationId xmlns:a16="http://schemas.microsoft.com/office/drawing/2014/main" id="{8066C1BB-01F9-6D43-9B82-3585C4D00095}"/>
                </a:ext>
              </a:extLst>
            </p:cNvPr>
            <p:cNvGrpSpPr/>
            <p:nvPr/>
          </p:nvGrpSpPr>
          <p:grpSpPr>
            <a:xfrm>
              <a:off x="6303421" y="30915"/>
              <a:ext cx="1287780" cy="1005047"/>
              <a:chOff x="4444772" y="101146"/>
              <a:chExt cx="1287780" cy="1005047"/>
            </a:xfrm>
          </p:grpSpPr>
          <p:sp>
            <p:nvSpPr>
              <p:cNvPr id="24" name="Text Box 156">
                <a:extLst>
                  <a:ext uri="{FF2B5EF4-FFF2-40B4-BE49-F238E27FC236}">
                    <a16:creationId xmlns:a16="http://schemas.microsoft.com/office/drawing/2014/main" id="{3791C3BD-60BF-DC40-AD58-4F09D47A25FD}"/>
                  </a:ext>
                </a:extLst>
              </p:cNvPr>
              <p:cNvSpPr txBox="1"/>
              <p:nvPr/>
            </p:nvSpPr>
            <p:spPr>
              <a:xfrm>
                <a:off x="4444772" y="101146"/>
                <a:ext cx="1287780" cy="1005047"/>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spcAft>
                    <a:spcPts val="0"/>
                  </a:spcAft>
                </a:pPr>
                <a:r>
                  <a:rPr lang="en-US" sz="1200" dirty="0">
                    <a:effectLst/>
                    <a:latin typeface="Arial" panose="020B0604020202020204" pitchFamily="34" charset="0"/>
                    <a:ea typeface="Times New Roman" panose="02020603050405020304" pitchFamily="18" charset="0"/>
                  </a:rPr>
                  <a:t> </a:t>
                </a:r>
                <a:endParaRPr lang="en-JP" sz="1200" dirty="0">
                  <a:effectLst/>
                  <a:latin typeface="Times New Roman" panose="02020603050405020304" pitchFamily="18" charset="0"/>
                  <a:ea typeface="Times New Roman" panose="02020603050405020304" pitchFamily="18" charset="0"/>
                </a:endParaRPr>
              </a:p>
              <a:p>
                <a:pPr>
                  <a:spcAft>
                    <a:spcPts val="0"/>
                  </a:spcAft>
                </a:pPr>
                <a:r>
                  <a:rPr lang="en-US" sz="1200" dirty="0">
                    <a:effectLst/>
                    <a:latin typeface="Arial" panose="020B0604020202020204" pitchFamily="34" charset="0"/>
                    <a:ea typeface="Times New Roman" panose="02020603050405020304" pitchFamily="18" charset="0"/>
                  </a:rPr>
                  <a:t>Training loss</a:t>
                </a:r>
                <a:endParaRPr lang="en-JP" sz="1200" dirty="0">
                  <a:effectLst/>
                  <a:latin typeface="Times New Roman" panose="02020603050405020304" pitchFamily="18" charset="0"/>
                  <a:ea typeface="Times New Roman" panose="02020603050405020304" pitchFamily="18" charset="0"/>
                </a:endParaRPr>
              </a:p>
              <a:p>
                <a:pPr>
                  <a:spcAft>
                    <a:spcPts val="0"/>
                  </a:spcAft>
                </a:pPr>
                <a:r>
                  <a:rPr lang="en-US" sz="1200" dirty="0">
                    <a:effectLst/>
                    <a:latin typeface="Arial" panose="020B0604020202020204" pitchFamily="34" charset="0"/>
                    <a:ea typeface="Times New Roman" panose="02020603050405020304" pitchFamily="18" charset="0"/>
                  </a:rPr>
                  <a:t> </a:t>
                </a:r>
                <a:endParaRPr lang="en-JP" sz="1200" dirty="0">
                  <a:effectLst/>
                  <a:latin typeface="Times New Roman" panose="02020603050405020304" pitchFamily="18" charset="0"/>
                  <a:ea typeface="Times New Roman" panose="02020603050405020304" pitchFamily="18" charset="0"/>
                </a:endParaRPr>
              </a:p>
              <a:p>
                <a:pPr>
                  <a:spcAft>
                    <a:spcPts val="0"/>
                  </a:spcAft>
                </a:pPr>
                <a:r>
                  <a:rPr lang="en-US" sz="1200" dirty="0">
                    <a:effectLst/>
                    <a:latin typeface="Arial" panose="020B0604020202020204" pitchFamily="34" charset="0"/>
                    <a:ea typeface="Times New Roman" panose="02020603050405020304" pitchFamily="18" charset="0"/>
                  </a:rPr>
                  <a:t>Validation loss</a:t>
                </a:r>
                <a:endParaRPr lang="en-JP" sz="1200" dirty="0">
                  <a:effectLst/>
                  <a:latin typeface="Times New Roman" panose="02020603050405020304" pitchFamily="18" charset="0"/>
                  <a:ea typeface="Times New Roman" panose="02020603050405020304" pitchFamily="18" charset="0"/>
                </a:endParaRPr>
              </a:p>
            </p:txBody>
          </p:sp>
          <p:cxnSp>
            <p:nvCxnSpPr>
              <p:cNvPr id="25" name="Straight Connector 24">
                <a:extLst>
                  <a:ext uri="{FF2B5EF4-FFF2-40B4-BE49-F238E27FC236}">
                    <a16:creationId xmlns:a16="http://schemas.microsoft.com/office/drawing/2014/main" id="{63762C02-5576-3247-B975-788D61D2C77C}"/>
                  </a:ext>
                </a:extLst>
              </p:cNvPr>
              <p:cNvCxnSpPr/>
              <p:nvPr/>
            </p:nvCxnSpPr>
            <p:spPr>
              <a:xfrm>
                <a:off x="4538187" y="595570"/>
                <a:ext cx="1034102" cy="0"/>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11EFD71F-1AAA-FF43-9A03-863398960AF0}"/>
                  </a:ext>
                </a:extLst>
              </p:cNvPr>
              <p:cNvCxnSpPr/>
              <p:nvPr/>
            </p:nvCxnSpPr>
            <p:spPr>
              <a:xfrm>
                <a:off x="4538187" y="937242"/>
                <a:ext cx="1034102" cy="0"/>
              </a:xfrm>
              <a:prstGeom prst="line">
                <a:avLst/>
              </a:prstGeom>
              <a:ln w="38100">
                <a:solidFill>
                  <a:schemeClr val="tx1"/>
                </a:solidFill>
                <a:prstDash val="soli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33714840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descr="A picture containing indoor, laptop, computer, table&#10;&#10;Description automatically generated">
            <a:extLst>
              <a:ext uri="{FF2B5EF4-FFF2-40B4-BE49-F238E27FC236}">
                <a16:creationId xmlns:a16="http://schemas.microsoft.com/office/drawing/2014/main" id="{5CA2FB86-D462-E249-9738-6217A44AB1A2}"/>
              </a:ext>
            </a:extLst>
          </p:cNvPr>
          <p:cNvPicPr>
            <a:picLocks noChangeAspect="1"/>
          </p:cNvPicPr>
          <p:nvPr/>
        </p:nvPicPr>
        <p:blipFill>
          <a:blip r:embed="rId3"/>
          <a:stretch>
            <a:fillRect/>
          </a:stretch>
        </p:blipFill>
        <p:spPr>
          <a:xfrm>
            <a:off x="661639" y="2161414"/>
            <a:ext cx="7820722" cy="4363998"/>
          </a:xfrm>
          <a:prstGeom prst="rect">
            <a:avLst/>
          </a:prstGeom>
        </p:spPr>
      </p:pic>
      <p:sp>
        <p:nvSpPr>
          <p:cNvPr id="2" name="Title 1">
            <a:extLst>
              <a:ext uri="{FF2B5EF4-FFF2-40B4-BE49-F238E27FC236}">
                <a16:creationId xmlns:a16="http://schemas.microsoft.com/office/drawing/2014/main" id="{42627CA8-3E9F-354B-A826-05F686B23750}"/>
              </a:ext>
            </a:extLst>
          </p:cNvPr>
          <p:cNvSpPr>
            <a:spLocks noGrp="1"/>
          </p:cNvSpPr>
          <p:nvPr>
            <p:ph type="title"/>
          </p:nvPr>
        </p:nvSpPr>
        <p:spPr/>
        <p:txBody>
          <a:bodyPr/>
          <a:lstStyle/>
          <a:p>
            <a:r>
              <a:rPr lang="en-JP" dirty="0"/>
              <a:t>Results</a:t>
            </a:r>
          </a:p>
        </p:txBody>
      </p:sp>
      <p:sp>
        <p:nvSpPr>
          <p:cNvPr id="3" name="Content Placeholder 2">
            <a:extLst>
              <a:ext uri="{FF2B5EF4-FFF2-40B4-BE49-F238E27FC236}">
                <a16:creationId xmlns:a16="http://schemas.microsoft.com/office/drawing/2014/main" id="{5A05A5A8-2FED-F04E-B931-7D86C6732A9D}"/>
              </a:ext>
            </a:extLst>
          </p:cNvPr>
          <p:cNvSpPr>
            <a:spLocks noGrp="1"/>
          </p:cNvSpPr>
          <p:nvPr>
            <p:ph idx="1"/>
          </p:nvPr>
        </p:nvSpPr>
        <p:spPr/>
        <p:txBody>
          <a:bodyPr/>
          <a:lstStyle/>
          <a:p>
            <a:r>
              <a:rPr lang="en-JP" dirty="0"/>
              <a:t>MLP</a:t>
            </a:r>
          </a:p>
        </p:txBody>
      </p:sp>
      <p:sp>
        <p:nvSpPr>
          <p:cNvPr id="4" name="Slide Number Placeholder 3">
            <a:extLst>
              <a:ext uri="{FF2B5EF4-FFF2-40B4-BE49-F238E27FC236}">
                <a16:creationId xmlns:a16="http://schemas.microsoft.com/office/drawing/2014/main" id="{536CAE27-AD4E-334B-AAB3-8558FF829749}"/>
              </a:ext>
            </a:extLst>
          </p:cNvPr>
          <p:cNvSpPr>
            <a:spLocks noGrp="1"/>
          </p:cNvSpPr>
          <p:nvPr>
            <p:ph type="sldNum" sz="quarter" idx="12"/>
          </p:nvPr>
        </p:nvSpPr>
        <p:spPr/>
        <p:txBody>
          <a:bodyPr/>
          <a:lstStyle/>
          <a:p>
            <a:fld id="{1496A917-549B-0E4E-84B0-9841174236B4}" type="slidenum">
              <a:rPr lang="en-JP" smtClean="0"/>
              <a:pPr/>
              <a:t>28</a:t>
            </a:fld>
            <a:endParaRPr lang="en-JP" dirty="0"/>
          </a:p>
        </p:txBody>
      </p:sp>
      <p:sp>
        <p:nvSpPr>
          <p:cNvPr id="7" name="TextBox 6">
            <a:extLst>
              <a:ext uri="{FF2B5EF4-FFF2-40B4-BE49-F238E27FC236}">
                <a16:creationId xmlns:a16="http://schemas.microsoft.com/office/drawing/2014/main" id="{AB150298-B50E-044D-B018-B0D2A68CA299}"/>
              </a:ext>
            </a:extLst>
          </p:cNvPr>
          <p:cNvSpPr txBox="1"/>
          <p:nvPr/>
        </p:nvSpPr>
        <p:spPr>
          <a:xfrm>
            <a:off x="2615981" y="6438778"/>
            <a:ext cx="4238043" cy="369332"/>
          </a:xfrm>
          <a:prstGeom prst="rect">
            <a:avLst/>
          </a:prstGeom>
          <a:noFill/>
        </p:spPr>
        <p:txBody>
          <a:bodyPr wrap="square" rtlCol="0">
            <a:spAutoFit/>
          </a:bodyPr>
          <a:lstStyle/>
          <a:p>
            <a:pPr algn="ctr"/>
            <a:r>
              <a:rPr lang="en-JP" dirty="0">
                <a:solidFill>
                  <a:srgbClr val="FF0000"/>
                </a:solidFill>
              </a:rPr>
              <a:t>Prediction is nearly a straight line</a:t>
            </a:r>
          </a:p>
        </p:txBody>
      </p:sp>
      <p:sp>
        <p:nvSpPr>
          <p:cNvPr id="8" name="Rectangle 7">
            <a:extLst>
              <a:ext uri="{FF2B5EF4-FFF2-40B4-BE49-F238E27FC236}">
                <a16:creationId xmlns:a16="http://schemas.microsoft.com/office/drawing/2014/main" id="{BD51F47F-EF47-3445-96B9-BFA676C5D4B9}"/>
              </a:ext>
            </a:extLst>
          </p:cNvPr>
          <p:cNvSpPr/>
          <p:nvPr/>
        </p:nvSpPr>
        <p:spPr>
          <a:xfrm>
            <a:off x="944844" y="2487474"/>
            <a:ext cx="1782649" cy="1883052"/>
          </a:xfrm>
          <a:prstGeom prst="rect">
            <a:avLst/>
          </a:prstGeom>
          <a:noFill/>
          <a:ln w="38100">
            <a:solidFill>
              <a:srgbClr val="FF000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9" name="Rectangle 8">
            <a:extLst>
              <a:ext uri="{FF2B5EF4-FFF2-40B4-BE49-F238E27FC236}">
                <a16:creationId xmlns:a16="http://schemas.microsoft.com/office/drawing/2014/main" id="{997F7276-9B36-174E-8BB0-82F7406B2BBB}"/>
              </a:ext>
            </a:extLst>
          </p:cNvPr>
          <p:cNvSpPr/>
          <p:nvPr/>
        </p:nvSpPr>
        <p:spPr>
          <a:xfrm>
            <a:off x="2850700" y="2487474"/>
            <a:ext cx="1782649" cy="1883052"/>
          </a:xfrm>
          <a:prstGeom prst="rect">
            <a:avLst/>
          </a:prstGeom>
          <a:noFill/>
          <a:ln w="38100">
            <a:solidFill>
              <a:srgbClr val="FF000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0" name="Rectangle 9">
            <a:extLst>
              <a:ext uri="{FF2B5EF4-FFF2-40B4-BE49-F238E27FC236}">
                <a16:creationId xmlns:a16="http://schemas.microsoft.com/office/drawing/2014/main" id="{EE4C2902-A7D7-134E-96B7-EB9107737EDA}"/>
              </a:ext>
            </a:extLst>
          </p:cNvPr>
          <p:cNvSpPr/>
          <p:nvPr/>
        </p:nvSpPr>
        <p:spPr>
          <a:xfrm>
            <a:off x="6699712" y="2487474"/>
            <a:ext cx="1782649" cy="1883052"/>
          </a:xfrm>
          <a:prstGeom prst="rect">
            <a:avLst/>
          </a:prstGeom>
          <a:noFill/>
          <a:ln w="38100">
            <a:solidFill>
              <a:srgbClr val="FF000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1" name="Rectangle 10">
            <a:extLst>
              <a:ext uri="{FF2B5EF4-FFF2-40B4-BE49-F238E27FC236}">
                <a16:creationId xmlns:a16="http://schemas.microsoft.com/office/drawing/2014/main" id="{3BA02707-9036-184C-A664-5ECB390CA845}"/>
              </a:ext>
            </a:extLst>
          </p:cNvPr>
          <p:cNvSpPr/>
          <p:nvPr/>
        </p:nvSpPr>
        <p:spPr>
          <a:xfrm>
            <a:off x="944844" y="4413133"/>
            <a:ext cx="1782649" cy="1883052"/>
          </a:xfrm>
          <a:prstGeom prst="rect">
            <a:avLst/>
          </a:prstGeom>
          <a:noFill/>
          <a:ln w="38100">
            <a:solidFill>
              <a:srgbClr val="FF000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2" name="Rectangle 11">
            <a:extLst>
              <a:ext uri="{FF2B5EF4-FFF2-40B4-BE49-F238E27FC236}">
                <a16:creationId xmlns:a16="http://schemas.microsoft.com/office/drawing/2014/main" id="{B9DF9FBC-EC08-1449-964F-37A4A4846D53}"/>
              </a:ext>
            </a:extLst>
          </p:cNvPr>
          <p:cNvSpPr/>
          <p:nvPr/>
        </p:nvSpPr>
        <p:spPr>
          <a:xfrm>
            <a:off x="2823612" y="4413133"/>
            <a:ext cx="1782649" cy="1883052"/>
          </a:xfrm>
          <a:prstGeom prst="rect">
            <a:avLst/>
          </a:prstGeom>
          <a:noFill/>
          <a:ln w="38100">
            <a:solidFill>
              <a:srgbClr val="FF000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3" name="Rectangle 12">
            <a:extLst>
              <a:ext uri="{FF2B5EF4-FFF2-40B4-BE49-F238E27FC236}">
                <a16:creationId xmlns:a16="http://schemas.microsoft.com/office/drawing/2014/main" id="{A9493326-F50D-A54F-B4B8-1A0DAE1F72F4}"/>
              </a:ext>
            </a:extLst>
          </p:cNvPr>
          <p:cNvSpPr/>
          <p:nvPr/>
        </p:nvSpPr>
        <p:spPr>
          <a:xfrm>
            <a:off x="4771774" y="4413133"/>
            <a:ext cx="1782649" cy="1883052"/>
          </a:xfrm>
          <a:prstGeom prst="rect">
            <a:avLst/>
          </a:prstGeom>
          <a:noFill/>
          <a:ln w="38100">
            <a:solidFill>
              <a:srgbClr val="FF000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pic>
        <p:nvPicPr>
          <p:cNvPr id="26" name="Picture 25" descr="A picture containing object, clock&#10;&#10;Description automatically generated">
            <a:extLst>
              <a:ext uri="{FF2B5EF4-FFF2-40B4-BE49-F238E27FC236}">
                <a16:creationId xmlns:a16="http://schemas.microsoft.com/office/drawing/2014/main" id="{CB9801FA-1E54-4648-B628-998824D388E7}"/>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6081132" y="183078"/>
            <a:ext cx="2772719" cy="2000749"/>
          </a:xfrm>
          <a:prstGeom prst="rect">
            <a:avLst/>
          </a:prstGeom>
        </p:spPr>
      </p:pic>
      <p:grpSp>
        <p:nvGrpSpPr>
          <p:cNvPr id="27" name="Group 26">
            <a:extLst>
              <a:ext uri="{FF2B5EF4-FFF2-40B4-BE49-F238E27FC236}">
                <a16:creationId xmlns:a16="http://schemas.microsoft.com/office/drawing/2014/main" id="{C8B66F95-DB33-A64D-925C-D090490C90A7}"/>
              </a:ext>
            </a:extLst>
          </p:cNvPr>
          <p:cNvGrpSpPr/>
          <p:nvPr/>
        </p:nvGrpSpPr>
        <p:grpSpPr>
          <a:xfrm>
            <a:off x="3437287" y="30915"/>
            <a:ext cx="2622267" cy="1788828"/>
            <a:chOff x="6303421" y="30915"/>
            <a:chExt cx="2622267" cy="1788828"/>
          </a:xfrm>
        </p:grpSpPr>
        <p:grpSp>
          <p:nvGrpSpPr>
            <p:cNvPr id="28" name="Group 27">
              <a:extLst>
                <a:ext uri="{FF2B5EF4-FFF2-40B4-BE49-F238E27FC236}">
                  <a16:creationId xmlns:a16="http://schemas.microsoft.com/office/drawing/2014/main" id="{96C54C2B-618F-E249-ADF8-730587895FB1}"/>
                </a:ext>
              </a:extLst>
            </p:cNvPr>
            <p:cNvGrpSpPr/>
            <p:nvPr/>
          </p:nvGrpSpPr>
          <p:grpSpPr>
            <a:xfrm>
              <a:off x="7637908" y="229754"/>
              <a:ext cx="1287780" cy="1589989"/>
              <a:chOff x="0" y="-1"/>
              <a:chExt cx="1288170" cy="1590002"/>
            </a:xfrm>
          </p:grpSpPr>
          <p:sp>
            <p:nvSpPr>
              <p:cNvPr id="33" name="Text Box 156">
                <a:extLst>
                  <a:ext uri="{FF2B5EF4-FFF2-40B4-BE49-F238E27FC236}">
                    <a16:creationId xmlns:a16="http://schemas.microsoft.com/office/drawing/2014/main" id="{8BA727A6-A352-5144-9876-ACD7A5A02682}"/>
                  </a:ext>
                </a:extLst>
              </p:cNvPr>
              <p:cNvSpPr txBox="1"/>
              <p:nvPr/>
            </p:nvSpPr>
            <p:spPr>
              <a:xfrm>
                <a:off x="0" y="-1"/>
                <a:ext cx="1288170" cy="1590002"/>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spcAft>
                    <a:spcPts val="0"/>
                  </a:spcAft>
                </a:pPr>
                <a:r>
                  <a:rPr lang="en-US" sz="1200" dirty="0">
                    <a:effectLst/>
                    <a:latin typeface="Arial" panose="020B0604020202020204" pitchFamily="34" charset="0"/>
                    <a:ea typeface="Times New Roman" panose="02020603050405020304" pitchFamily="18" charset="0"/>
                  </a:rPr>
                  <a:t>MLP  </a:t>
                </a:r>
                <a:r>
                  <a:rPr lang="en-US" sz="1200" dirty="0">
                    <a:solidFill>
                      <a:srgbClr val="000000"/>
                    </a:solidFill>
                    <a:effectLst/>
                    <a:latin typeface="Arial" panose="020B0604020202020204" pitchFamily="34" charset="0"/>
                    <a:ea typeface="Times New Roman" panose="02020603050405020304" pitchFamily="18" charset="0"/>
                  </a:rPr>
                  <a:t>          </a:t>
                </a:r>
                <a:r>
                  <a:rPr lang="en-US" sz="1200" dirty="0">
                    <a:effectLst/>
                    <a:latin typeface="Arial" panose="020B0604020202020204" pitchFamily="34" charset="0"/>
                    <a:ea typeface="Times New Roman" panose="02020603050405020304" pitchFamily="18" charset="0"/>
                  </a:rPr>
                  <a:t>        </a:t>
                </a:r>
                <a:endParaRPr lang="en-JP" sz="1200" dirty="0">
                  <a:effectLst/>
                  <a:latin typeface="Times New Roman" panose="02020603050405020304" pitchFamily="18" charset="0"/>
                  <a:ea typeface="Times New Roman" panose="02020603050405020304" pitchFamily="18" charset="0"/>
                </a:endParaRPr>
              </a:p>
              <a:p>
                <a:pPr>
                  <a:spcAft>
                    <a:spcPts val="0"/>
                  </a:spcAft>
                </a:pPr>
                <a:r>
                  <a:rPr lang="en-US" sz="1200" dirty="0">
                    <a:effectLst/>
                    <a:latin typeface="Arial" panose="020B0604020202020204" pitchFamily="34" charset="0"/>
                    <a:ea typeface="Times New Roman" panose="02020603050405020304" pitchFamily="18" charset="0"/>
                  </a:rPr>
                  <a:t> </a:t>
                </a:r>
                <a:endParaRPr lang="en-JP" sz="1200" dirty="0">
                  <a:effectLst/>
                  <a:latin typeface="Times New Roman" panose="02020603050405020304" pitchFamily="18" charset="0"/>
                  <a:ea typeface="Times New Roman" panose="02020603050405020304" pitchFamily="18" charset="0"/>
                </a:endParaRPr>
              </a:p>
              <a:p>
                <a:pPr>
                  <a:spcAft>
                    <a:spcPts val="0"/>
                  </a:spcAft>
                </a:pPr>
                <a:r>
                  <a:rPr lang="en-US" sz="1200" dirty="0">
                    <a:effectLst/>
                    <a:latin typeface="Arial" panose="020B0604020202020204" pitchFamily="34" charset="0"/>
                    <a:ea typeface="Times New Roman" panose="02020603050405020304" pitchFamily="18" charset="0"/>
                  </a:rPr>
                  <a:t>1D CNN</a:t>
                </a:r>
                <a:endParaRPr lang="en-JP" sz="1200" dirty="0">
                  <a:effectLst/>
                  <a:latin typeface="Times New Roman" panose="02020603050405020304" pitchFamily="18" charset="0"/>
                  <a:ea typeface="Times New Roman" panose="02020603050405020304" pitchFamily="18" charset="0"/>
                </a:endParaRPr>
              </a:p>
              <a:p>
                <a:pPr>
                  <a:spcAft>
                    <a:spcPts val="0"/>
                  </a:spcAft>
                </a:pPr>
                <a:r>
                  <a:rPr lang="en-US" sz="1200" dirty="0">
                    <a:effectLst/>
                    <a:latin typeface="Arial" panose="020B0604020202020204" pitchFamily="34" charset="0"/>
                    <a:ea typeface="Times New Roman" panose="02020603050405020304" pitchFamily="18" charset="0"/>
                  </a:rPr>
                  <a:t> </a:t>
                </a:r>
                <a:endParaRPr lang="en-JP" sz="1200" dirty="0">
                  <a:effectLst/>
                  <a:latin typeface="Times New Roman" panose="02020603050405020304" pitchFamily="18" charset="0"/>
                  <a:ea typeface="Times New Roman" panose="02020603050405020304" pitchFamily="18" charset="0"/>
                </a:endParaRPr>
              </a:p>
              <a:p>
                <a:pPr>
                  <a:spcAft>
                    <a:spcPts val="0"/>
                  </a:spcAft>
                </a:pPr>
                <a:r>
                  <a:rPr lang="en-US" sz="1200" dirty="0">
                    <a:effectLst/>
                    <a:latin typeface="Arial" panose="020B0604020202020204" pitchFamily="34" charset="0"/>
                    <a:ea typeface="Times New Roman" panose="02020603050405020304" pitchFamily="18" charset="0"/>
                  </a:rPr>
                  <a:t>KNN (k=3)</a:t>
                </a:r>
                <a:endParaRPr lang="en-JP" sz="1200" dirty="0">
                  <a:effectLst/>
                  <a:latin typeface="Times New Roman" panose="02020603050405020304" pitchFamily="18" charset="0"/>
                  <a:ea typeface="Times New Roman" panose="02020603050405020304" pitchFamily="18" charset="0"/>
                </a:endParaRPr>
              </a:p>
              <a:p>
                <a:pPr>
                  <a:spcAft>
                    <a:spcPts val="0"/>
                  </a:spcAft>
                </a:pPr>
                <a:r>
                  <a:rPr lang="en-US" sz="1200" dirty="0">
                    <a:effectLst/>
                    <a:latin typeface="Arial" panose="020B0604020202020204" pitchFamily="34" charset="0"/>
                    <a:ea typeface="Times New Roman" panose="02020603050405020304" pitchFamily="18" charset="0"/>
                  </a:rPr>
                  <a:t> </a:t>
                </a:r>
                <a:endParaRPr lang="en-JP" sz="1200" dirty="0">
                  <a:effectLst/>
                  <a:latin typeface="Times New Roman" panose="02020603050405020304" pitchFamily="18" charset="0"/>
                  <a:ea typeface="Times New Roman" panose="02020603050405020304" pitchFamily="18" charset="0"/>
                </a:endParaRPr>
              </a:p>
              <a:p>
                <a:pPr>
                  <a:spcAft>
                    <a:spcPts val="0"/>
                  </a:spcAft>
                </a:pPr>
                <a:r>
                  <a:rPr lang="en-US" sz="1200" dirty="0">
                    <a:effectLst/>
                    <a:latin typeface="Arial" panose="020B0604020202020204" pitchFamily="34" charset="0"/>
                    <a:ea typeface="Times New Roman" panose="02020603050405020304" pitchFamily="18" charset="0"/>
                  </a:rPr>
                  <a:t>KNN (k=5)</a:t>
                </a:r>
                <a:endParaRPr lang="en-JP" sz="1200" dirty="0">
                  <a:effectLst/>
                  <a:latin typeface="Times New Roman" panose="02020603050405020304" pitchFamily="18" charset="0"/>
                  <a:ea typeface="Times New Roman" panose="02020603050405020304" pitchFamily="18" charset="0"/>
                </a:endParaRPr>
              </a:p>
              <a:p>
                <a:pPr>
                  <a:spcAft>
                    <a:spcPts val="0"/>
                  </a:spcAft>
                </a:pPr>
                <a:r>
                  <a:rPr lang="en-US" sz="1200" dirty="0">
                    <a:effectLst/>
                    <a:latin typeface="Arial" panose="020B0604020202020204" pitchFamily="34" charset="0"/>
                    <a:ea typeface="Times New Roman" panose="02020603050405020304" pitchFamily="18" charset="0"/>
                  </a:rPr>
                  <a:t> </a:t>
                </a:r>
                <a:endParaRPr lang="en-JP" sz="1200" dirty="0">
                  <a:effectLst/>
                  <a:latin typeface="Times New Roman" panose="02020603050405020304" pitchFamily="18" charset="0"/>
                  <a:ea typeface="Times New Roman" panose="02020603050405020304" pitchFamily="18" charset="0"/>
                </a:endParaRPr>
              </a:p>
            </p:txBody>
          </p:sp>
          <p:sp>
            <p:nvSpPr>
              <p:cNvPr id="34" name="Rectangle 33">
                <a:extLst>
                  <a:ext uri="{FF2B5EF4-FFF2-40B4-BE49-F238E27FC236}">
                    <a16:creationId xmlns:a16="http://schemas.microsoft.com/office/drawing/2014/main" id="{E8C0DB48-D2E8-474A-914B-4EE0605648B9}"/>
                  </a:ext>
                </a:extLst>
              </p:cNvPr>
              <p:cNvSpPr/>
              <p:nvPr/>
            </p:nvSpPr>
            <p:spPr>
              <a:xfrm>
                <a:off x="93443" y="233605"/>
                <a:ext cx="1034540" cy="140164"/>
              </a:xfrm>
              <a:prstGeom prst="rect">
                <a:avLst/>
              </a:prstGeom>
              <a:solidFill>
                <a:srgbClr val="52A55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35" name="Rectangle 34">
                <a:extLst>
                  <a:ext uri="{FF2B5EF4-FFF2-40B4-BE49-F238E27FC236}">
                    <a16:creationId xmlns:a16="http://schemas.microsoft.com/office/drawing/2014/main" id="{F202221A-7B41-B645-9CC4-596ACB6BD25F}"/>
                  </a:ext>
                </a:extLst>
              </p:cNvPr>
              <p:cNvSpPr/>
              <p:nvPr/>
            </p:nvSpPr>
            <p:spPr>
              <a:xfrm>
                <a:off x="93443" y="567329"/>
                <a:ext cx="1034540" cy="14016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36" name="Rectangle 35">
                <a:extLst>
                  <a:ext uri="{FF2B5EF4-FFF2-40B4-BE49-F238E27FC236}">
                    <a16:creationId xmlns:a16="http://schemas.microsoft.com/office/drawing/2014/main" id="{17F494AA-18FD-A741-BA4D-150247EC03F0}"/>
                  </a:ext>
                </a:extLst>
              </p:cNvPr>
              <p:cNvSpPr/>
              <p:nvPr/>
            </p:nvSpPr>
            <p:spPr>
              <a:xfrm>
                <a:off x="93443" y="934425"/>
                <a:ext cx="1034540" cy="140164"/>
              </a:xfrm>
              <a:prstGeom prst="rect">
                <a:avLst/>
              </a:prstGeom>
              <a:solidFill>
                <a:srgbClr val="FDAC2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37" name="Rectangle 36">
                <a:extLst>
                  <a:ext uri="{FF2B5EF4-FFF2-40B4-BE49-F238E27FC236}">
                    <a16:creationId xmlns:a16="http://schemas.microsoft.com/office/drawing/2014/main" id="{83C3CC83-7060-4A41-9456-8B35219D1BA5}"/>
                  </a:ext>
                </a:extLst>
              </p:cNvPr>
              <p:cNvSpPr/>
              <p:nvPr/>
            </p:nvSpPr>
            <p:spPr>
              <a:xfrm>
                <a:off x="93443" y="1314867"/>
                <a:ext cx="1034540" cy="140164"/>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grpSp>
        <p:grpSp>
          <p:nvGrpSpPr>
            <p:cNvPr id="29" name="Group 28">
              <a:extLst>
                <a:ext uri="{FF2B5EF4-FFF2-40B4-BE49-F238E27FC236}">
                  <a16:creationId xmlns:a16="http://schemas.microsoft.com/office/drawing/2014/main" id="{3F4311AF-79B2-B240-90C8-20D4197306EB}"/>
                </a:ext>
              </a:extLst>
            </p:cNvPr>
            <p:cNvGrpSpPr/>
            <p:nvPr/>
          </p:nvGrpSpPr>
          <p:grpSpPr>
            <a:xfrm>
              <a:off x="6303421" y="30915"/>
              <a:ext cx="1287780" cy="1005047"/>
              <a:chOff x="4444772" y="101146"/>
              <a:chExt cx="1287780" cy="1005047"/>
            </a:xfrm>
          </p:grpSpPr>
          <p:sp>
            <p:nvSpPr>
              <p:cNvPr id="30" name="Text Box 156">
                <a:extLst>
                  <a:ext uri="{FF2B5EF4-FFF2-40B4-BE49-F238E27FC236}">
                    <a16:creationId xmlns:a16="http://schemas.microsoft.com/office/drawing/2014/main" id="{2B06273E-59C8-3E4A-935D-1884BD0BE7CD}"/>
                  </a:ext>
                </a:extLst>
              </p:cNvPr>
              <p:cNvSpPr txBox="1"/>
              <p:nvPr/>
            </p:nvSpPr>
            <p:spPr>
              <a:xfrm>
                <a:off x="4444772" y="101146"/>
                <a:ext cx="1287780" cy="1005047"/>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spcAft>
                    <a:spcPts val="0"/>
                  </a:spcAft>
                </a:pPr>
                <a:r>
                  <a:rPr lang="en-US" sz="1200" dirty="0">
                    <a:effectLst/>
                    <a:latin typeface="Arial" panose="020B0604020202020204" pitchFamily="34" charset="0"/>
                    <a:ea typeface="Times New Roman" panose="02020603050405020304" pitchFamily="18" charset="0"/>
                  </a:rPr>
                  <a:t> </a:t>
                </a:r>
                <a:endParaRPr lang="en-JP" sz="1200" dirty="0">
                  <a:effectLst/>
                  <a:latin typeface="Times New Roman" panose="02020603050405020304" pitchFamily="18" charset="0"/>
                  <a:ea typeface="Times New Roman" panose="02020603050405020304" pitchFamily="18" charset="0"/>
                </a:endParaRPr>
              </a:p>
              <a:p>
                <a:pPr>
                  <a:spcAft>
                    <a:spcPts val="0"/>
                  </a:spcAft>
                </a:pPr>
                <a:r>
                  <a:rPr lang="en-US" sz="1200" dirty="0">
                    <a:effectLst/>
                    <a:latin typeface="Arial" panose="020B0604020202020204" pitchFamily="34" charset="0"/>
                    <a:ea typeface="Times New Roman" panose="02020603050405020304" pitchFamily="18" charset="0"/>
                  </a:rPr>
                  <a:t>Training loss</a:t>
                </a:r>
                <a:endParaRPr lang="en-JP" sz="1200" dirty="0">
                  <a:effectLst/>
                  <a:latin typeface="Times New Roman" panose="02020603050405020304" pitchFamily="18" charset="0"/>
                  <a:ea typeface="Times New Roman" panose="02020603050405020304" pitchFamily="18" charset="0"/>
                </a:endParaRPr>
              </a:p>
              <a:p>
                <a:pPr>
                  <a:spcAft>
                    <a:spcPts val="0"/>
                  </a:spcAft>
                </a:pPr>
                <a:r>
                  <a:rPr lang="en-US" sz="1200" dirty="0">
                    <a:effectLst/>
                    <a:latin typeface="Arial" panose="020B0604020202020204" pitchFamily="34" charset="0"/>
                    <a:ea typeface="Times New Roman" panose="02020603050405020304" pitchFamily="18" charset="0"/>
                  </a:rPr>
                  <a:t> </a:t>
                </a:r>
                <a:endParaRPr lang="en-JP" sz="1200" dirty="0">
                  <a:effectLst/>
                  <a:latin typeface="Times New Roman" panose="02020603050405020304" pitchFamily="18" charset="0"/>
                  <a:ea typeface="Times New Roman" panose="02020603050405020304" pitchFamily="18" charset="0"/>
                </a:endParaRPr>
              </a:p>
              <a:p>
                <a:pPr>
                  <a:spcAft>
                    <a:spcPts val="0"/>
                  </a:spcAft>
                </a:pPr>
                <a:r>
                  <a:rPr lang="en-US" sz="1200" dirty="0">
                    <a:effectLst/>
                    <a:latin typeface="Arial" panose="020B0604020202020204" pitchFamily="34" charset="0"/>
                    <a:ea typeface="Times New Roman" panose="02020603050405020304" pitchFamily="18" charset="0"/>
                  </a:rPr>
                  <a:t>Validation loss</a:t>
                </a:r>
                <a:endParaRPr lang="en-JP" sz="1200" dirty="0">
                  <a:effectLst/>
                  <a:latin typeface="Times New Roman" panose="02020603050405020304" pitchFamily="18" charset="0"/>
                  <a:ea typeface="Times New Roman" panose="02020603050405020304" pitchFamily="18" charset="0"/>
                </a:endParaRPr>
              </a:p>
            </p:txBody>
          </p:sp>
          <p:cxnSp>
            <p:nvCxnSpPr>
              <p:cNvPr id="31" name="Straight Connector 30">
                <a:extLst>
                  <a:ext uri="{FF2B5EF4-FFF2-40B4-BE49-F238E27FC236}">
                    <a16:creationId xmlns:a16="http://schemas.microsoft.com/office/drawing/2014/main" id="{109FD8CC-D3DE-2744-963B-088E9A9230A1}"/>
                  </a:ext>
                </a:extLst>
              </p:cNvPr>
              <p:cNvCxnSpPr/>
              <p:nvPr/>
            </p:nvCxnSpPr>
            <p:spPr>
              <a:xfrm>
                <a:off x="4538187" y="595570"/>
                <a:ext cx="1034102" cy="0"/>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03D1A6E-9173-6A4A-808C-80E91BF7A24B}"/>
                  </a:ext>
                </a:extLst>
              </p:cNvPr>
              <p:cNvCxnSpPr/>
              <p:nvPr/>
            </p:nvCxnSpPr>
            <p:spPr>
              <a:xfrm>
                <a:off x="4538187" y="937242"/>
                <a:ext cx="1034102" cy="0"/>
              </a:xfrm>
              <a:prstGeom prst="line">
                <a:avLst/>
              </a:prstGeom>
              <a:ln w="38100">
                <a:solidFill>
                  <a:schemeClr val="tx1"/>
                </a:solidFill>
                <a:prstDash val="soli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5119990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6CBF69-0925-EC4F-BF85-1E734A8F5219}"/>
              </a:ext>
            </a:extLst>
          </p:cNvPr>
          <p:cNvSpPr>
            <a:spLocks noGrp="1"/>
          </p:cNvSpPr>
          <p:nvPr>
            <p:ph type="title"/>
          </p:nvPr>
        </p:nvSpPr>
        <p:spPr/>
        <p:txBody>
          <a:bodyPr/>
          <a:lstStyle/>
          <a:p>
            <a:r>
              <a:rPr lang="en-US" dirty="0"/>
              <a:t>Introduction</a:t>
            </a:r>
            <a:endParaRPr lang="en-JP" dirty="0"/>
          </a:p>
        </p:txBody>
      </p:sp>
      <p:sp>
        <p:nvSpPr>
          <p:cNvPr id="3" name="Content Placeholder 2">
            <a:extLst>
              <a:ext uri="{FF2B5EF4-FFF2-40B4-BE49-F238E27FC236}">
                <a16:creationId xmlns:a16="http://schemas.microsoft.com/office/drawing/2014/main" id="{A3D55116-C9E1-8345-8205-BCCF3E97FEC1}"/>
              </a:ext>
            </a:extLst>
          </p:cNvPr>
          <p:cNvSpPr>
            <a:spLocks noGrp="1"/>
          </p:cNvSpPr>
          <p:nvPr>
            <p:ph idx="1"/>
          </p:nvPr>
        </p:nvSpPr>
        <p:spPr/>
        <p:txBody>
          <a:bodyPr/>
          <a:lstStyle/>
          <a:p>
            <a:r>
              <a:rPr lang="en-US" dirty="0"/>
              <a:t>Nucleation phase and debate between two models</a:t>
            </a:r>
            <a:endParaRPr lang="en-US" sz="2400" dirty="0"/>
          </a:p>
          <a:p>
            <a:pPr marL="0" indent="0">
              <a:buNone/>
            </a:pPr>
            <a:endParaRPr lang="en-JP" dirty="0"/>
          </a:p>
        </p:txBody>
      </p:sp>
      <p:sp>
        <p:nvSpPr>
          <p:cNvPr id="4" name="Slide Number Placeholder 3">
            <a:extLst>
              <a:ext uri="{FF2B5EF4-FFF2-40B4-BE49-F238E27FC236}">
                <a16:creationId xmlns:a16="http://schemas.microsoft.com/office/drawing/2014/main" id="{EE93377C-C133-5449-BD39-EEA14BDF52D0}"/>
              </a:ext>
            </a:extLst>
          </p:cNvPr>
          <p:cNvSpPr>
            <a:spLocks noGrp="1"/>
          </p:cNvSpPr>
          <p:nvPr>
            <p:ph type="sldNum" sz="quarter" idx="12"/>
          </p:nvPr>
        </p:nvSpPr>
        <p:spPr/>
        <p:txBody>
          <a:bodyPr/>
          <a:lstStyle/>
          <a:p>
            <a:fld id="{1496A917-549B-0E4E-84B0-9841174236B4}" type="slidenum">
              <a:rPr lang="en-JP" smtClean="0"/>
              <a:t>2</a:t>
            </a:fld>
            <a:endParaRPr lang="en-JP"/>
          </a:p>
        </p:txBody>
      </p:sp>
      <p:pic>
        <p:nvPicPr>
          <p:cNvPr id="6" name="Picture 5" descr="A close up of a logo&#10;&#10;Description automatically generated">
            <a:extLst>
              <a:ext uri="{FF2B5EF4-FFF2-40B4-BE49-F238E27FC236}">
                <a16:creationId xmlns:a16="http://schemas.microsoft.com/office/drawing/2014/main" id="{725574FD-B356-A04F-B6CB-384451BE229D}"/>
              </a:ext>
            </a:extLst>
          </p:cNvPr>
          <p:cNvPicPr>
            <a:picLocks noChangeAspect="1"/>
          </p:cNvPicPr>
          <p:nvPr/>
        </p:nvPicPr>
        <p:blipFill>
          <a:blip r:embed="rId3"/>
          <a:stretch>
            <a:fillRect/>
          </a:stretch>
        </p:blipFill>
        <p:spPr>
          <a:xfrm>
            <a:off x="5620215" y="1718974"/>
            <a:ext cx="2833655" cy="4717422"/>
          </a:xfrm>
          <a:prstGeom prst="rect">
            <a:avLst/>
          </a:prstGeom>
        </p:spPr>
      </p:pic>
      <p:sp>
        <p:nvSpPr>
          <p:cNvPr id="7" name="Content Placeholder 2">
            <a:extLst>
              <a:ext uri="{FF2B5EF4-FFF2-40B4-BE49-F238E27FC236}">
                <a16:creationId xmlns:a16="http://schemas.microsoft.com/office/drawing/2014/main" id="{64B35101-CD24-1D45-973F-684F3C2F855F}"/>
              </a:ext>
            </a:extLst>
          </p:cNvPr>
          <p:cNvSpPr txBox="1">
            <a:spLocks/>
          </p:cNvSpPr>
          <p:nvPr/>
        </p:nvSpPr>
        <p:spPr>
          <a:xfrm>
            <a:off x="311728" y="1718974"/>
            <a:ext cx="4930084" cy="490927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gn="just">
              <a:buNone/>
            </a:pPr>
            <a:r>
              <a:rPr lang="en-US" dirty="0"/>
              <a:t>Although the mechanism of earthquake rupture growing is still unknown, seismologists have proposed three models to explain it: self-similar model, cascade model, and nucleation (pre-slip) model.</a:t>
            </a:r>
            <a:r>
              <a:rPr lang="zh-CN" altLang="en-US" dirty="0"/>
              <a:t> </a:t>
            </a:r>
            <a:r>
              <a:rPr lang="en-US" dirty="0"/>
              <a:t>Since the self-similar model had been disproved, most of the controversies focus on the nucleation model and the cascade model. </a:t>
            </a:r>
            <a:endParaRPr lang="en-US" sz="2400" dirty="0"/>
          </a:p>
          <a:p>
            <a:pPr marL="0" indent="0" algn="just">
              <a:buFont typeface="Arial" panose="020B0604020202020204" pitchFamily="34" charset="0"/>
              <a:buNone/>
            </a:pPr>
            <a:endParaRPr lang="en-US" dirty="0"/>
          </a:p>
          <a:p>
            <a:pPr marL="0" indent="0">
              <a:buFont typeface="Arial" panose="020B0604020202020204" pitchFamily="34" charset="0"/>
              <a:buNone/>
            </a:pPr>
            <a:endParaRPr lang="en-JP" dirty="0"/>
          </a:p>
        </p:txBody>
      </p:sp>
      <p:sp>
        <p:nvSpPr>
          <p:cNvPr id="8" name="TextBox 7">
            <a:extLst>
              <a:ext uri="{FF2B5EF4-FFF2-40B4-BE49-F238E27FC236}">
                <a16:creationId xmlns:a16="http://schemas.microsoft.com/office/drawing/2014/main" id="{2B86CF33-27CF-254B-A22E-7902119AA789}"/>
              </a:ext>
            </a:extLst>
          </p:cNvPr>
          <p:cNvSpPr txBox="1"/>
          <p:nvPr/>
        </p:nvSpPr>
        <p:spPr>
          <a:xfrm>
            <a:off x="1095544" y="6334780"/>
            <a:ext cx="6952912" cy="523220"/>
          </a:xfrm>
          <a:prstGeom prst="rect">
            <a:avLst/>
          </a:prstGeom>
          <a:noFill/>
        </p:spPr>
        <p:txBody>
          <a:bodyPr wrap="square" rtlCol="0">
            <a:spAutoFit/>
          </a:bodyPr>
          <a:lstStyle/>
          <a:p>
            <a:pPr algn="just"/>
            <a:r>
              <a:rPr lang="en-US" sz="1400" dirty="0"/>
              <a:t>Ellsworth, W. L., and G. C. </a:t>
            </a:r>
            <a:r>
              <a:rPr lang="en-US" sz="1400" dirty="0" err="1"/>
              <a:t>Beroza</a:t>
            </a:r>
            <a:r>
              <a:rPr lang="en-US" sz="1400" dirty="0"/>
              <a:t>. "Seismic evidence for an earthquake nucleation phase." </a:t>
            </a:r>
            <a:r>
              <a:rPr lang="en-US" sz="1400" i="1" dirty="0"/>
              <a:t>Science</a:t>
            </a:r>
            <a:r>
              <a:rPr lang="en-US" sz="1400" dirty="0"/>
              <a:t> 268.5212 (1995): 851-855.</a:t>
            </a:r>
            <a:endParaRPr lang="en-JP" sz="1400" dirty="0"/>
          </a:p>
        </p:txBody>
      </p:sp>
    </p:spTree>
    <p:extLst>
      <p:ext uri="{BB962C8B-B14F-4D97-AF65-F5344CB8AC3E}">
        <p14:creationId xmlns:p14="http://schemas.microsoft.com/office/powerpoint/2010/main" val="10486980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descr="A picture containing indoor, laptop, computer, table&#10;&#10;Description automatically generated">
            <a:extLst>
              <a:ext uri="{FF2B5EF4-FFF2-40B4-BE49-F238E27FC236}">
                <a16:creationId xmlns:a16="http://schemas.microsoft.com/office/drawing/2014/main" id="{F15B7B18-3852-484B-BCBD-351094D57A8A}"/>
              </a:ext>
            </a:extLst>
          </p:cNvPr>
          <p:cNvPicPr>
            <a:picLocks noChangeAspect="1"/>
          </p:cNvPicPr>
          <p:nvPr/>
        </p:nvPicPr>
        <p:blipFill>
          <a:blip r:embed="rId3"/>
          <a:stretch>
            <a:fillRect/>
          </a:stretch>
        </p:blipFill>
        <p:spPr>
          <a:xfrm>
            <a:off x="661639" y="2161414"/>
            <a:ext cx="7820722" cy="4363998"/>
          </a:xfrm>
          <a:prstGeom prst="rect">
            <a:avLst/>
          </a:prstGeom>
        </p:spPr>
      </p:pic>
      <p:sp>
        <p:nvSpPr>
          <p:cNvPr id="2" name="Title 1">
            <a:extLst>
              <a:ext uri="{FF2B5EF4-FFF2-40B4-BE49-F238E27FC236}">
                <a16:creationId xmlns:a16="http://schemas.microsoft.com/office/drawing/2014/main" id="{42627CA8-3E9F-354B-A826-05F686B23750}"/>
              </a:ext>
            </a:extLst>
          </p:cNvPr>
          <p:cNvSpPr>
            <a:spLocks noGrp="1"/>
          </p:cNvSpPr>
          <p:nvPr>
            <p:ph type="title"/>
          </p:nvPr>
        </p:nvSpPr>
        <p:spPr/>
        <p:txBody>
          <a:bodyPr/>
          <a:lstStyle/>
          <a:p>
            <a:r>
              <a:rPr lang="en-JP" dirty="0"/>
              <a:t>Results</a:t>
            </a:r>
          </a:p>
        </p:txBody>
      </p:sp>
      <p:sp>
        <p:nvSpPr>
          <p:cNvPr id="3" name="Content Placeholder 2">
            <a:extLst>
              <a:ext uri="{FF2B5EF4-FFF2-40B4-BE49-F238E27FC236}">
                <a16:creationId xmlns:a16="http://schemas.microsoft.com/office/drawing/2014/main" id="{5A05A5A8-2FED-F04E-B931-7D86C6732A9D}"/>
              </a:ext>
            </a:extLst>
          </p:cNvPr>
          <p:cNvSpPr>
            <a:spLocks noGrp="1"/>
          </p:cNvSpPr>
          <p:nvPr>
            <p:ph idx="1"/>
          </p:nvPr>
        </p:nvSpPr>
        <p:spPr/>
        <p:txBody>
          <a:bodyPr/>
          <a:lstStyle/>
          <a:p>
            <a:r>
              <a:rPr lang="en-JP" dirty="0"/>
              <a:t>MLP</a:t>
            </a:r>
          </a:p>
        </p:txBody>
      </p:sp>
      <p:sp>
        <p:nvSpPr>
          <p:cNvPr id="4" name="Slide Number Placeholder 3">
            <a:extLst>
              <a:ext uri="{FF2B5EF4-FFF2-40B4-BE49-F238E27FC236}">
                <a16:creationId xmlns:a16="http://schemas.microsoft.com/office/drawing/2014/main" id="{536CAE27-AD4E-334B-AAB3-8558FF829749}"/>
              </a:ext>
            </a:extLst>
          </p:cNvPr>
          <p:cNvSpPr>
            <a:spLocks noGrp="1"/>
          </p:cNvSpPr>
          <p:nvPr>
            <p:ph type="sldNum" sz="quarter" idx="12"/>
          </p:nvPr>
        </p:nvSpPr>
        <p:spPr/>
        <p:txBody>
          <a:bodyPr/>
          <a:lstStyle/>
          <a:p>
            <a:fld id="{1496A917-549B-0E4E-84B0-9841174236B4}" type="slidenum">
              <a:rPr lang="en-JP" smtClean="0"/>
              <a:pPr/>
              <a:t>29</a:t>
            </a:fld>
            <a:endParaRPr lang="en-JP" dirty="0"/>
          </a:p>
        </p:txBody>
      </p:sp>
      <p:sp>
        <p:nvSpPr>
          <p:cNvPr id="7" name="TextBox 6">
            <a:extLst>
              <a:ext uri="{FF2B5EF4-FFF2-40B4-BE49-F238E27FC236}">
                <a16:creationId xmlns:a16="http://schemas.microsoft.com/office/drawing/2014/main" id="{AB150298-B50E-044D-B018-B0D2A68CA299}"/>
              </a:ext>
            </a:extLst>
          </p:cNvPr>
          <p:cNvSpPr txBox="1"/>
          <p:nvPr/>
        </p:nvSpPr>
        <p:spPr>
          <a:xfrm>
            <a:off x="1908315" y="6438778"/>
            <a:ext cx="5653376" cy="369332"/>
          </a:xfrm>
          <a:prstGeom prst="rect">
            <a:avLst/>
          </a:prstGeom>
          <a:noFill/>
        </p:spPr>
        <p:txBody>
          <a:bodyPr wrap="square" rtlCol="0">
            <a:spAutoFit/>
          </a:bodyPr>
          <a:lstStyle/>
          <a:p>
            <a:pPr algn="ctr"/>
            <a:r>
              <a:rPr lang="en-JP" dirty="0">
                <a:solidFill>
                  <a:srgbClr val="FF0000"/>
                </a:solidFill>
              </a:rPr>
              <a:t>Recognize some signals and try to approach correct results</a:t>
            </a:r>
          </a:p>
        </p:txBody>
      </p:sp>
      <p:sp>
        <p:nvSpPr>
          <p:cNvPr id="5" name="Oval 4">
            <a:extLst>
              <a:ext uri="{FF2B5EF4-FFF2-40B4-BE49-F238E27FC236}">
                <a16:creationId xmlns:a16="http://schemas.microsoft.com/office/drawing/2014/main" id="{0B17223F-5452-B941-BFC4-D23E49A01F77}"/>
              </a:ext>
            </a:extLst>
          </p:cNvPr>
          <p:cNvSpPr/>
          <p:nvPr/>
        </p:nvSpPr>
        <p:spPr>
          <a:xfrm rot="19787495">
            <a:off x="7005191" y="5005605"/>
            <a:ext cx="663554" cy="324669"/>
          </a:xfrm>
          <a:prstGeom prst="ellipse">
            <a:avLst/>
          </a:prstGeom>
          <a:noFill/>
          <a:ln w="254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4" name="Oval 13">
            <a:extLst>
              <a:ext uri="{FF2B5EF4-FFF2-40B4-BE49-F238E27FC236}">
                <a16:creationId xmlns:a16="http://schemas.microsoft.com/office/drawing/2014/main" id="{C6578386-0073-D54C-BDCC-0E6A784E8B62}"/>
              </a:ext>
            </a:extLst>
          </p:cNvPr>
          <p:cNvSpPr/>
          <p:nvPr/>
        </p:nvSpPr>
        <p:spPr>
          <a:xfrm>
            <a:off x="5216914" y="3117621"/>
            <a:ext cx="412368" cy="370851"/>
          </a:xfrm>
          <a:prstGeom prst="ellipse">
            <a:avLst/>
          </a:prstGeom>
          <a:noFill/>
          <a:ln w="254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pic>
        <p:nvPicPr>
          <p:cNvPr id="27" name="Picture 26" descr="A picture containing object, clock&#10;&#10;Description automatically generated">
            <a:extLst>
              <a:ext uri="{FF2B5EF4-FFF2-40B4-BE49-F238E27FC236}">
                <a16:creationId xmlns:a16="http://schemas.microsoft.com/office/drawing/2014/main" id="{7B4AF266-E6E3-0742-9DF2-9A5A1BD3F9E5}"/>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6081132" y="183078"/>
            <a:ext cx="2772719" cy="2000749"/>
          </a:xfrm>
          <a:prstGeom prst="rect">
            <a:avLst/>
          </a:prstGeom>
        </p:spPr>
      </p:pic>
      <p:grpSp>
        <p:nvGrpSpPr>
          <p:cNvPr id="28" name="Group 27">
            <a:extLst>
              <a:ext uri="{FF2B5EF4-FFF2-40B4-BE49-F238E27FC236}">
                <a16:creationId xmlns:a16="http://schemas.microsoft.com/office/drawing/2014/main" id="{076B3BEB-2991-E74B-BA2D-C9EA532BDFFC}"/>
              </a:ext>
            </a:extLst>
          </p:cNvPr>
          <p:cNvGrpSpPr/>
          <p:nvPr/>
        </p:nvGrpSpPr>
        <p:grpSpPr>
          <a:xfrm>
            <a:off x="3437287" y="30915"/>
            <a:ext cx="2622267" cy="1788828"/>
            <a:chOff x="6303421" y="30915"/>
            <a:chExt cx="2622267" cy="1788828"/>
          </a:xfrm>
        </p:grpSpPr>
        <p:grpSp>
          <p:nvGrpSpPr>
            <p:cNvPr id="29" name="Group 28">
              <a:extLst>
                <a:ext uri="{FF2B5EF4-FFF2-40B4-BE49-F238E27FC236}">
                  <a16:creationId xmlns:a16="http://schemas.microsoft.com/office/drawing/2014/main" id="{3B0086B7-C340-6A41-A8DA-EC107A780465}"/>
                </a:ext>
              </a:extLst>
            </p:cNvPr>
            <p:cNvGrpSpPr/>
            <p:nvPr/>
          </p:nvGrpSpPr>
          <p:grpSpPr>
            <a:xfrm>
              <a:off x="7637908" y="229754"/>
              <a:ext cx="1287780" cy="1589989"/>
              <a:chOff x="0" y="-1"/>
              <a:chExt cx="1288170" cy="1590002"/>
            </a:xfrm>
          </p:grpSpPr>
          <p:sp>
            <p:nvSpPr>
              <p:cNvPr id="34" name="Text Box 156">
                <a:extLst>
                  <a:ext uri="{FF2B5EF4-FFF2-40B4-BE49-F238E27FC236}">
                    <a16:creationId xmlns:a16="http://schemas.microsoft.com/office/drawing/2014/main" id="{99DC8FF7-3298-1240-8AE2-412582B62AE0}"/>
                  </a:ext>
                </a:extLst>
              </p:cNvPr>
              <p:cNvSpPr txBox="1"/>
              <p:nvPr/>
            </p:nvSpPr>
            <p:spPr>
              <a:xfrm>
                <a:off x="0" y="-1"/>
                <a:ext cx="1288170" cy="1590002"/>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spcAft>
                    <a:spcPts val="0"/>
                  </a:spcAft>
                </a:pPr>
                <a:r>
                  <a:rPr lang="en-US" sz="1200" dirty="0">
                    <a:effectLst/>
                    <a:latin typeface="Arial" panose="020B0604020202020204" pitchFamily="34" charset="0"/>
                    <a:ea typeface="Times New Roman" panose="02020603050405020304" pitchFamily="18" charset="0"/>
                  </a:rPr>
                  <a:t>MLP  </a:t>
                </a:r>
                <a:r>
                  <a:rPr lang="en-US" sz="1200" dirty="0">
                    <a:solidFill>
                      <a:srgbClr val="000000"/>
                    </a:solidFill>
                    <a:effectLst/>
                    <a:latin typeface="Arial" panose="020B0604020202020204" pitchFamily="34" charset="0"/>
                    <a:ea typeface="Times New Roman" panose="02020603050405020304" pitchFamily="18" charset="0"/>
                  </a:rPr>
                  <a:t>          </a:t>
                </a:r>
                <a:r>
                  <a:rPr lang="en-US" sz="1200" dirty="0">
                    <a:effectLst/>
                    <a:latin typeface="Arial" panose="020B0604020202020204" pitchFamily="34" charset="0"/>
                    <a:ea typeface="Times New Roman" panose="02020603050405020304" pitchFamily="18" charset="0"/>
                  </a:rPr>
                  <a:t>        </a:t>
                </a:r>
                <a:endParaRPr lang="en-JP" sz="1200" dirty="0">
                  <a:effectLst/>
                  <a:latin typeface="Times New Roman" panose="02020603050405020304" pitchFamily="18" charset="0"/>
                  <a:ea typeface="Times New Roman" panose="02020603050405020304" pitchFamily="18" charset="0"/>
                </a:endParaRPr>
              </a:p>
              <a:p>
                <a:pPr>
                  <a:spcAft>
                    <a:spcPts val="0"/>
                  </a:spcAft>
                </a:pPr>
                <a:r>
                  <a:rPr lang="en-US" sz="1200" dirty="0">
                    <a:effectLst/>
                    <a:latin typeface="Arial" panose="020B0604020202020204" pitchFamily="34" charset="0"/>
                    <a:ea typeface="Times New Roman" panose="02020603050405020304" pitchFamily="18" charset="0"/>
                  </a:rPr>
                  <a:t> </a:t>
                </a:r>
                <a:endParaRPr lang="en-JP" sz="1200" dirty="0">
                  <a:effectLst/>
                  <a:latin typeface="Times New Roman" panose="02020603050405020304" pitchFamily="18" charset="0"/>
                  <a:ea typeface="Times New Roman" panose="02020603050405020304" pitchFamily="18" charset="0"/>
                </a:endParaRPr>
              </a:p>
              <a:p>
                <a:pPr>
                  <a:spcAft>
                    <a:spcPts val="0"/>
                  </a:spcAft>
                </a:pPr>
                <a:r>
                  <a:rPr lang="en-US" sz="1200" dirty="0">
                    <a:effectLst/>
                    <a:latin typeface="Arial" panose="020B0604020202020204" pitchFamily="34" charset="0"/>
                    <a:ea typeface="Times New Roman" panose="02020603050405020304" pitchFamily="18" charset="0"/>
                  </a:rPr>
                  <a:t>1D CNN</a:t>
                </a:r>
                <a:endParaRPr lang="en-JP" sz="1200" dirty="0">
                  <a:effectLst/>
                  <a:latin typeface="Times New Roman" panose="02020603050405020304" pitchFamily="18" charset="0"/>
                  <a:ea typeface="Times New Roman" panose="02020603050405020304" pitchFamily="18" charset="0"/>
                </a:endParaRPr>
              </a:p>
              <a:p>
                <a:pPr>
                  <a:spcAft>
                    <a:spcPts val="0"/>
                  </a:spcAft>
                </a:pPr>
                <a:r>
                  <a:rPr lang="en-US" sz="1200" dirty="0">
                    <a:effectLst/>
                    <a:latin typeface="Arial" panose="020B0604020202020204" pitchFamily="34" charset="0"/>
                    <a:ea typeface="Times New Roman" panose="02020603050405020304" pitchFamily="18" charset="0"/>
                  </a:rPr>
                  <a:t> </a:t>
                </a:r>
                <a:endParaRPr lang="en-JP" sz="1200" dirty="0">
                  <a:effectLst/>
                  <a:latin typeface="Times New Roman" panose="02020603050405020304" pitchFamily="18" charset="0"/>
                  <a:ea typeface="Times New Roman" panose="02020603050405020304" pitchFamily="18" charset="0"/>
                </a:endParaRPr>
              </a:p>
              <a:p>
                <a:pPr>
                  <a:spcAft>
                    <a:spcPts val="0"/>
                  </a:spcAft>
                </a:pPr>
                <a:r>
                  <a:rPr lang="en-US" sz="1200" dirty="0">
                    <a:effectLst/>
                    <a:latin typeface="Arial" panose="020B0604020202020204" pitchFamily="34" charset="0"/>
                    <a:ea typeface="Times New Roman" panose="02020603050405020304" pitchFamily="18" charset="0"/>
                  </a:rPr>
                  <a:t>KNN (k=3)</a:t>
                </a:r>
                <a:endParaRPr lang="en-JP" sz="1200" dirty="0">
                  <a:effectLst/>
                  <a:latin typeface="Times New Roman" panose="02020603050405020304" pitchFamily="18" charset="0"/>
                  <a:ea typeface="Times New Roman" panose="02020603050405020304" pitchFamily="18" charset="0"/>
                </a:endParaRPr>
              </a:p>
              <a:p>
                <a:pPr>
                  <a:spcAft>
                    <a:spcPts val="0"/>
                  </a:spcAft>
                </a:pPr>
                <a:r>
                  <a:rPr lang="en-US" sz="1200" dirty="0">
                    <a:effectLst/>
                    <a:latin typeface="Arial" panose="020B0604020202020204" pitchFamily="34" charset="0"/>
                    <a:ea typeface="Times New Roman" panose="02020603050405020304" pitchFamily="18" charset="0"/>
                  </a:rPr>
                  <a:t> </a:t>
                </a:r>
                <a:endParaRPr lang="en-JP" sz="1200" dirty="0">
                  <a:effectLst/>
                  <a:latin typeface="Times New Roman" panose="02020603050405020304" pitchFamily="18" charset="0"/>
                  <a:ea typeface="Times New Roman" panose="02020603050405020304" pitchFamily="18" charset="0"/>
                </a:endParaRPr>
              </a:p>
              <a:p>
                <a:pPr>
                  <a:spcAft>
                    <a:spcPts val="0"/>
                  </a:spcAft>
                </a:pPr>
                <a:r>
                  <a:rPr lang="en-US" sz="1200" dirty="0">
                    <a:effectLst/>
                    <a:latin typeface="Arial" panose="020B0604020202020204" pitchFamily="34" charset="0"/>
                    <a:ea typeface="Times New Roman" panose="02020603050405020304" pitchFamily="18" charset="0"/>
                  </a:rPr>
                  <a:t>KNN (k=5)</a:t>
                </a:r>
                <a:endParaRPr lang="en-JP" sz="1200" dirty="0">
                  <a:effectLst/>
                  <a:latin typeface="Times New Roman" panose="02020603050405020304" pitchFamily="18" charset="0"/>
                  <a:ea typeface="Times New Roman" panose="02020603050405020304" pitchFamily="18" charset="0"/>
                </a:endParaRPr>
              </a:p>
              <a:p>
                <a:pPr>
                  <a:spcAft>
                    <a:spcPts val="0"/>
                  </a:spcAft>
                </a:pPr>
                <a:r>
                  <a:rPr lang="en-US" sz="1200" dirty="0">
                    <a:effectLst/>
                    <a:latin typeface="Arial" panose="020B0604020202020204" pitchFamily="34" charset="0"/>
                    <a:ea typeface="Times New Roman" panose="02020603050405020304" pitchFamily="18" charset="0"/>
                  </a:rPr>
                  <a:t> </a:t>
                </a:r>
                <a:endParaRPr lang="en-JP" sz="1200" dirty="0">
                  <a:effectLst/>
                  <a:latin typeface="Times New Roman" panose="02020603050405020304" pitchFamily="18" charset="0"/>
                  <a:ea typeface="Times New Roman" panose="02020603050405020304" pitchFamily="18" charset="0"/>
                </a:endParaRPr>
              </a:p>
            </p:txBody>
          </p:sp>
          <p:sp>
            <p:nvSpPr>
              <p:cNvPr id="35" name="Rectangle 34">
                <a:extLst>
                  <a:ext uri="{FF2B5EF4-FFF2-40B4-BE49-F238E27FC236}">
                    <a16:creationId xmlns:a16="http://schemas.microsoft.com/office/drawing/2014/main" id="{C581E99C-2ACA-9A44-A77E-808F93375DD9}"/>
                  </a:ext>
                </a:extLst>
              </p:cNvPr>
              <p:cNvSpPr/>
              <p:nvPr/>
            </p:nvSpPr>
            <p:spPr>
              <a:xfrm>
                <a:off x="93443" y="233605"/>
                <a:ext cx="1034540" cy="140164"/>
              </a:xfrm>
              <a:prstGeom prst="rect">
                <a:avLst/>
              </a:prstGeom>
              <a:solidFill>
                <a:srgbClr val="52A55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36" name="Rectangle 35">
                <a:extLst>
                  <a:ext uri="{FF2B5EF4-FFF2-40B4-BE49-F238E27FC236}">
                    <a16:creationId xmlns:a16="http://schemas.microsoft.com/office/drawing/2014/main" id="{6D3E6CCA-E473-9742-9E17-55A3BC72A264}"/>
                  </a:ext>
                </a:extLst>
              </p:cNvPr>
              <p:cNvSpPr/>
              <p:nvPr/>
            </p:nvSpPr>
            <p:spPr>
              <a:xfrm>
                <a:off x="93443" y="567329"/>
                <a:ext cx="1034540" cy="14016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37" name="Rectangle 36">
                <a:extLst>
                  <a:ext uri="{FF2B5EF4-FFF2-40B4-BE49-F238E27FC236}">
                    <a16:creationId xmlns:a16="http://schemas.microsoft.com/office/drawing/2014/main" id="{D5268C95-9DF1-0A4B-B2E4-BF11867CC434}"/>
                  </a:ext>
                </a:extLst>
              </p:cNvPr>
              <p:cNvSpPr/>
              <p:nvPr/>
            </p:nvSpPr>
            <p:spPr>
              <a:xfrm>
                <a:off x="93443" y="934425"/>
                <a:ext cx="1034540" cy="140164"/>
              </a:xfrm>
              <a:prstGeom prst="rect">
                <a:avLst/>
              </a:prstGeom>
              <a:solidFill>
                <a:srgbClr val="FDAC2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38" name="Rectangle 37">
                <a:extLst>
                  <a:ext uri="{FF2B5EF4-FFF2-40B4-BE49-F238E27FC236}">
                    <a16:creationId xmlns:a16="http://schemas.microsoft.com/office/drawing/2014/main" id="{8CA0A5A0-3E7A-8D4D-8E4E-FF1BB0D7F45E}"/>
                  </a:ext>
                </a:extLst>
              </p:cNvPr>
              <p:cNvSpPr/>
              <p:nvPr/>
            </p:nvSpPr>
            <p:spPr>
              <a:xfrm>
                <a:off x="93443" y="1314867"/>
                <a:ext cx="1034540" cy="140164"/>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grpSp>
        <p:grpSp>
          <p:nvGrpSpPr>
            <p:cNvPr id="30" name="Group 29">
              <a:extLst>
                <a:ext uri="{FF2B5EF4-FFF2-40B4-BE49-F238E27FC236}">
                  <a16:creationId xmlns:a16="http://schemas.microsoft.com/office/drawing/2014/main" id="{5746CB1F-44FD-6745-914F-215E3892AAB4}"/>
                </a:ext>
              </a:extLst>
            </p:cNvPr>
            <p:cNvGrpSpPr/>
            <p:nvPr/>
          </p:nvGrpSpPr>
          <p:grpSpPr>
            <a:xfrm>
              <a:off x="6303421" y="30915"/>
              <a:ext cx="1287780" cy="1005047"/>
              <a:chOff x="4444772" y="101146"/>
              <a:chExt cx="1287780" cy="1005047"/>
            </a:xfrm>
          </p:grpSpPr>
          <p:sp>
            <p:nvSpPr>
              <p:cNvPr id="31" name="Text Box 156">
                <a:extLst>
                  <a:ext uri="{FF2B5EF4-FFF2-40B4-BE49-F238E27FC236}">
                    <a16:creationId xmlns:a16="http://schemas.microsoft.com/office/drawing/2014/main" id="{588BA461-689D-1B4B-94C6-610768EFF005}"/>
                  </a:ext>
                </a:extLst>
              </p:cNvPr>
              <p:cNvSpPr txBox="1"/>
              <p:nvPr/>
            </p:nvSpPr>
            <p:spPr>
              <a:xfrm>
                <a:off x="4444772" y="101146"/>
                <a:ext cx="1287780" cy="1005047"/>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spcAft>
                    <a:spcPts val="0"/>
                  </a:spcAft>
                </a:pPr>
                <a:r>
                  <a:rPr lang="en-US" sz="1200" dirty="0">
                    <a:effectLst/>
                    <a:latin typeface="Arial" panose="020B0604020202020204" pitchFamily="34" charset="0"/>
                    <a:ea typeface="Times New Roman" panose="02020603050405020304" pitchFamily="18" charset="0"/>
                  </a:rPr>
                  <a:t> </a:t>
                </a:r>
                <a:endParaRPr lang="en-JP" sz="1200" dirty="0">
                  <a:effectLst/>
                  <a:latin typeface="Times New Roman" panose="02020603050405020304" pitchFamily="18" charset="0"/>
                  <a:ea typeface="Times New Roman" panose="02020603050405020304" pitchFamily="18" charset="0"/>
                </a:endParaRPr>
              </a:p>
              <a:p>
                <a:pPr>
                  <a:spcAft>
                    <a:spcPts val="0"/>
                  </a:spcAft>
                </a:pPr>
                <a:r>
                  <a:rPr lang="en-US" sz="1200" dirty="0">
                    <a:effectLst/>
                    <a:latin typeface="Arial" panose="020B0604020202020204" pitchFamily="34" charset="0"/>
                    <a:ea typeface="Times New Roman" panose="02020603050405020304" pitchFamily="18" charset="0"/>
                  </a:rPr>
                  <a:t>Training loss</a:t>
                </a:r>
                <a:endParaRPr lang="en-JP" sz="1200" dirty="0">
                  <a:effectLst/>
                  <a:latin typeface="Times New Roman" panose="02020603050405020304" pitchFamily="18" charset="0"/>
                  <a:ea typeface="Times New Roman" panose="02020603050405020304" pitchFamily="18" charset="0"/>
                </a:endParaRPr>
              </a:p>
              <a:p>
                <a:pPr>
                  <a:spcAft>
                    <a:spcPts val="0"/>
                  </a:spcAft>
                </a:pPr>
                <a:r>
                  <a:rPr lang="en-US" sz="1200" dirty="0">
                    <a:effectLst/>
                    <a:latin typeface="Arial" panose="020B0604020202020204" pitchFamily="34" charset="0"/>
                    <a:ea typeface="Times New Roman" panose="02020603050405020304" pitchFamily="18" charset="0"/>
                  </a:rPr>
                  <a:t> </a:t>
                </a:r>
                <a:endParaRPr lang="en-JP" sz="1200" dirty="0">
                  <a:effectLst/>
                  <a:latin typeface="Times New Roman" panose="02020603050405020304" pitchFamily="18" charset="0"/>
                  <a:ea typeface="Times New Roman" panose="02020603050405020304" pitchFamily="18" charset="0"/>
                </a:endParaRPr>
              </a:p>
              <a:p>
                <a:pPr>
                  <a:spcAft>
                    <a:spcPts val="0"/>
                  </a:spcAft>
                </a:pPr>
                <a:r>
                  <a:rPr lang="en-US" sz="1200" dirty="0">
                    <a:effectLst/>
                    <a:latin typeface="Arial" panose="020B0604020202020204" pitchFamily="34" charset="0"/>
                    <a:ea typeface="Times New Roman" panose="02020603050405020304" pitchFamily="18" charset="0"/>
                  </a:rPr>
                  <a:t>Validation loss</a:t>
                </a:r>
                <a:endParaRPr lang="en-JP" sz="1200" dirty="0">
                  <a:effectLst/>
                  <a:latin typeface="Times New Roman" panose="02020603050405020304" pitchFamily="18" charset="0"/>
                  <a:ea typeface="Times New Roman" panose="02020603050405020304" pitchFamily="18" charset="0"/>
                </a:endParaRPr>
              </a:p>
            </p:txBody>
          </p:sp>
          <p:cxnSp>
            <p:nvCxnSpPr>
              <p:cNvPr id="32" name="Straight Connector 31">
                <a:extLst>
                  <a:ext uri="{FF2B5EF4-FFF2-40B4-BE49-F238E27FC236}">
                    <a16:creationId xmlns:a16="http://schemas.microsoft.com/office/drawing/2014/main" id="{35C26F80-32FB-0848-BF53-80018AA751E6}"/>
                  </a:ext>
                </a:extLst>
              </p:cNvPr>
              <p:cNvCxnSpPr/>
              <p:nvPr/>
            </p:nvCxnSpPr>
            <p:spPr>
              <a:xfrm>
                <a:off x="4538187" y="595570"/>
                <a:ext cx="1034102" cy="0"/>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89178257-A870-504F-B251-E921A597C163}"/>
                  </a:ext>
                </a:extLst>
              </p:cNvPr>
              <p:cNvCxnSpPr/>
              <p:nvPr/>
            </p:nvCxnSpPr>
            <p:spPr>
              <a:xfrm>
                <a:off x="4538187" y="937242"/>
                <a:ext cx="1034102" cy="0"/>
              </a:xfrm>
              <a:prstGeom prst="line">
                <a:avLst/>
              </a:prstGeom>
              <a:ln w="38100">
                <a:solidFill>
                  <a:schemeClr val="tx1"/>
                </a:solidFill>
                <a:prstDash val="soli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8147331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627CA8-3E9F-354B-A826-05F686B23750}"/>
              </a:ext>
            </a:extLst>
          </p:cNvPr>
          <p:cNvSpPr>
            <a:spLocks noGrp="1"/>
          </p:cNvSpPr>
          <p:nvPr>
            <p:ph type="title"/>
          </p:nvPr>
        </p:nvSpPr>
        <p:spPr/>
        <p:txBody>
          <a:bodyPr/>
          <a:lstStyle/>
          <a:p>
            <a:r>
              <a:rPr lang="en-JP" dirty="0"/>
              <a:t>Results</a:t>
            </a:r>
          </a:p>
        </p:txBody>
      </p:sp>
      <p:sp>
        <p:nvSpPr>
          <p:cNvPr id="3" name="Content Placeholder 2">
            <a:extLst>
              <a:ext uri="{FF2B5EF4-FFF2-40B4-BE49-F238E27FC236}">
                <a16:creationId xmlns:a16="http://schemas.microsoft.com/office/drawing/2014/main" id="{5A05A5A8-2FED-F04E-B931-7D86C6732A9D}"/>
              </a:ext>
            </a:extLst>
          </p:cNvPr>
          <p:cNvSpPr>
            <a:spLocks noGrp="1"/>
          </p:cNvSpPr>
          <p:nvPr>
            <p:ph idx="1"/>
          </p:nvPr>
        </p:nvSpPr>
        <p:spPr/>
        <p:txBody>
          <a:bodyPr/>
          <a:lstStyle/>
          <a:p>
            <a:r>
              <a:rPr lang="en-JP" dirty="0"/>
              <a:t>1D CNN</a:t>
            </a:r>
          </a:p>
        </p:txBody>
      </p:sp>
      <p:sp>
        <p:nvSpPr>
          <p:cNvPr id="4" name="Slide Number Placeholder 3">
            <a:extLst>
              <a:ext uri="{FF2B5EF4-FFF2-40B4-BE49-F238E27FC236}">
                <a16:creationId xmlns:a16="http://schemas.microsoft.com/office/drawing/2014/main" id="{536CAE27-AD4E-334B-AAB3-8558FF829749}"/>
              </a:ext>
            </a:extLst>
          </p:cNvPr>
          <p:cNvSpPr>
            <a:spLocks noGrp="1"/>
          </p:cNvSpPr>
          <p:nvPr>
            <p:ph type="sldNum" sz="quarter" idx="12"/>
          </p:nvPr>
        </p:nvSpPr>
        <p:spPr/>
        <p:txBody>
          <a:bodyPr/>
          <a:lstStyle/>
          <a:p>
            <a:fld id="{1496A917-549B-0E4E-84B0-9841174236B4}" type="slidenum">
              <a:rPr lang="en-JP" smtClean="0"/>
              <a:pPr/>
              <a:t>30</a:t>
            </a:fld>
            <a:endParaRPr lang="en-JP" dirty="0"/>
          </a:p>
        </p:txBody>
      </p:sp>
      <p:pic>
        <p:nvPicPr>
          <p:cNvPr id="10" name="Picture 9" descr="A screen shot of a computer&#10;&#10;Description automatically generated">
            <a:extLst>
              <a:ext uri="{FF2B5EF4-FFF2-40B4-BE49-F238E27FC236}">
                <a16:creationId xmlns:a16="http://schemas.microsoft.com/office/drawing/2014/main" id="{368E0FF5-36D3-8D45-BEBD-D6CE184E94F9}"/>
              </a:ext>
            </a:extLst>
          </p:cNvPr>
          <p:cNvPicPr>
            <a:picLocks noChangeAspect="1"/>
          </p:cNvPicPr>
          <p:nvPr/>
        </p:nvPicPr>
        <p:blipFill>
          <a:blip r:embed="rId2"/>
          <a:stretch>
            <a:fillRect/>
          </a:stretch>
        </p:blipFill>
        <p:spPr>
          <a:xfrm>
            <a:off x="311727" y="1967311"/>
            <a:ext cx="8520546" cy="4449928"/>
          </a:xfrm>
          <a:prstGeom prst="rect">
            <a:avLst/>
          </a:prstGeom>
        </p:spPr>
      </p:pic>
      <p:pic>
        <p:nvPicPr>
          <p:cNvPr id="22" name="Picture 21" descr="A picture containing object, clock&#10;&#10;Description automatically generated">
            <a:extLst>
              <a:ext uri="{FF2B5EF4-FFF2-40B4-BE49-F238E27FC236}">
                <a16:creationId xmlns:a16="http://schemas.microsoft.com/office/drawing/2014/main" id="{24A2EF5E-197F-C748-90E1-7396EB18F35A}"/>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6081132" y="183078"/>
            <a:ext cx="2772719" cy="2000749"/>
          </a:xfrm>
          <a:prstGeom prst="rect">
            <a:avLst/>
          </a:prstGeom>
        </p:spPr>
      </p:pic>
      <p:grpSp>
        <p:nvGrpSpPr>
          <p:cNvPr id="23" name="Group 22">
            <a:extLst>
              <a:ext uri="{FF2B5EF4-FFF2-40B4-BE49-F238E27FC236}">
                <a16:creationId xmlns:a16="http://schemas.microsoft.com/office/drawing/2014/main" id="{706AFB09-0010-4948-B7DF-9145EA17F0F7}"/>
              </a:ext>
            </a:extLst>
          </p:cNvPr>
          <p:cNvGrpSpPr/>
          <p:nvPr/>
        </p:nvGrpSpPr>
        <p:grpSpPr>
          <a:xfrm>
            <a:off x="3437287" y="30915"/>
            <a:ext cx="2622267" cy="1788828"/>
            <a:chOff x="6303421" y="30915"/>
            <a:chExt cx="2622267" cy="1788828"/>
          </a:xfrm>
        </p:grpSpPr>
        <p:grpSp>
          <p:nvGrpSpPr>
            <p:cNvPr id="24" name="Group 23">
              <a:extLst>
                <a:ext uri="{FF2B5EF4-FFF2-40B4-BE49-F238E27FC236}">
                  <a16:creationId xmlns:a16="http://schemas.microsoft.com/office/drawing/2014/main" id="{9513BBCD-F454-E74F-9DE8-48A750866E88}"/>
                </a:ext>
              </a:extLst>
            </p:cNvPr>
            <p:cNvGrpSpPr/>
            <p:nvPr/>
          </p:nvGrpSpPr>
          <p:grpSpPr>
            <a:xfrm>
              <a:off x="7637908" y="229754"/>
              <a:ext cx="1287780" cy="1589989"/>
              <a:chOff x="0" y="-1"/>
              <a:chExt cx="1288170" cy="1590002"/>
            </a:xfrm>
          </p:grpSpPr>
          <p:sp>
            <p:nvSpPr>
              <p:cNvPr id="29" name="Text Box 156">
                <a:extLst>
                  <a:ext uri="{FF2B5EF4-FFF2-40B4-BE49-F238E27FC236}">
                    <a16:creationId xmlns:a16="http://schemas.microsoft.com/office/drawing/2014/main" id="{17F8D76C-892A-EF4E-AF2E-E7077AF16EB8}"/>
                  </a:ext>
                </a:extLst>
              </p:cNvPr>
              <p:cNvSpPr txBox="1"/>
              <p:nvPr/>
            </p:nvSpPr>
            <p:spPr>
              <a:xfrm>
                <a:off x="0" y="-1"/>
                <a:ext cx="1288170" cy="1590002"/>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spcAft>
                    <a:spcPts val="0"/>
                  </a:spcAft>
                </a:pPr>
                <a:r>
                  <a:rPr lang="en-US" sz="1200" dirty="0">
                    <a:effectLst/>
                    <a:latin typeface="Arial" panose="020B0604020202020204" pitchFamily="34" charset="0"/>
                    <a:ea typeface="Times New Roman" panose="02020603050405020304" pitchFamily="18" charset="0"/>
                  </a:rPr>
                  <a:t>MLP  </a:t>
                </a:r>
                <a:r>
                  <a:rPr lang="en-US" sz="1200" dirty="0">
                    <a:solidFill>
                      <a:srgbClr val="000000"/>
                    </a:solidFill>
                    <a:effectLst/>
                    <a:latin typeface="Arial" panose="020B0604020202020204" pitchFamily="34" charset="0"/>
                    <a:ea typeface="Times New Roman" panose="02020603050405020304" pitchFamily="18" charset="0"/>
                  </a:rPr>
                  <a:t>          </a:t>
                </a:r>
                <a:r>
                  <a:rPr lang="en-US" sz="1200" dirty="0">
                    <a:effectLst/>
                    <a:latin typeface="Arial" panose="020B0604020202020204" pitchFamily="34" charset="0"/>
                    <a:ea typeface="Times New Roman" panose="02020603050405020304" pitchFamily="18" charset="0"/>
                  </a:rPr>
                  <a:t>        </a:t>
                </a:r>
                <a:endParaRPr lang="en-JP" sz="1200" dirty="0">
                  <a:effectLst/>
                  <a:latin typeface="Times New Roman" panose="02020603050405020304" pitchFamily="18" charset="0"/>
                  <a:ea typeface="Times New Roman" panose="02020603050405020304" pitchFamily="18" charset="0"/>
                </a:endParaRPr>
              </a:p>
              <a:p>
                <a:pPr>
                  <a:spcAft>
                    <a:spcPts val="0"/>
                  </a:spcAft>
                </a:pPr>
                <a:r>
                  <a:rPr lang="en-US" sz="1200" dirty="0">
                    <a:effectLst/>
                    <a:latin typeface="Arial" panose="020B0604020202020204" pitchFamily="34" charset="0"/>
                    <a:ea typeface="Times New Roman" panose="02020603050405020304" pitchFamily="18" charset="0"/>
                  </a:rPr>
                  <a:t> </a:t>
                </a:r>
                <a:endParaRPr lang="en-JP" sz="1200" dirty="0">
                  <a:effectLst/>
                  <a:latin typeface="Times New Roman" panose="02020603050405020304" pitchFamily="18" charset="0"/>
                  <a:ea typeface="Times New Roman" panose="02020603050405020304" pitchFamily="18" charset="0"/>
                </a:endParaRPr>
              </a:p>
              <a:p>
                <a:pPr>
                  <a:spcAft>
                    <a:spcPts val="0"/>
                  </a:spcAft>
                </a:pPr>
                <a:r>
                  <a:rPr lang="en-US" sz="1200" dirty="0">
                    <a:effectLst/>
                    <a:latin typeface="Arial" panose="020B0604020202020204" pitchFamily="34" charset="0"/>
                    <a:ea typeface="Times New Roman" panose="02020603050405020304" pitchFamily="18" charset="0"/>
                  </a:rPr>
                  <a:t>1D CNN</a:t>
                </a:r>
                <a:endParaRPr lang="en-JP" sz="1200" dirty="0">
                  <a:effectLst/>
                  <a:latin typeface="Times New Roman" panose="02020603050405020304" pitchFamily="18" charset="0"/>
                  <a:ea typeface="Times New Roman" panose="02020603050405020304" pitchFamily="18" charset="0"/>
                </a:endParaRPr>
              </a:p>
              <a:p>
                <a:pPr>
                  <a:spcAft>
                    <a:spcPts val="0"/>
                  </a:spcAft>
                </a:pPr>
                <a:r>
                  <a:rPr lang="en-US" sz="1200" dirty="0">
                    <a:effectLst/>
                    <a:latin typeface="Arial" panose="020B0604020202020204" pitchFamily="34" charset="0"/>
                    <a:ea typeface="Times New Roman" panose="02020603050405020304" pitchFamily="18" charset="0"/>
                  </a:rPr>
                  <a:t> </a:t>
                </a:r>
                <a:endParaRPr lang="en-JP" sz="1200" dirty="0">
                  <a:effectLst/>
                  <a:latin typeface="Times New Roman" panose="02020603050405020304" pitchFamily="18" charset="0"/>
                  <a:ea typeface="Times New Roman" panose="02020603050405020304" pitchFamily="18" charset="0"/>
                </a:endParaRPr>
              </a:p>
              <a:p>
                <a:pPr>
                  <a:spcAft>
                    <a:spcPts val="0"/>
                  </a:spcAft>
                </a:pPr>
                <a:r>
                  <a:rPr lang="en-US" sz="1200" dirty="0">
                    <a:effectLst/>
                    <a:latin typeface="Arial" panose="020B0604020202020204" pitchFamily="34" charset="0"/>
                    <a:ea typeface="Times New Roman" panose="02020603050405020304" pitchFamily="18" charset="0"/>
                  </a:rPr>
                  <a:t>KNN (k=3)</a:t>
                </a:r>
                <a:endParaRPr lang="en-JP" sz="1200" dirty="0">
                  <a:effectLst/>
                  <a:latin typeface="Times New Roman" panose="02020603050405020304" pitchFamily="18" charset="0"/>
                  <a:ea typeface="Times New Roman" panose="02020603050405020304" pitchFamily="18" charset="0"/>
                </a:endParaRPr>
              </a:p>
              <a:p>
                <a:pPr>
                  <a:spcAft>
                    <a:spcPts val="0"/>
                  </a:spcAft>
                </a:pPr>
                <a:r>
                  <a:rPr lang="en-US" sz="1200" dirty="0">
                    <a:effectLst/>
                    <a:latin typeface="Arial" panose="020B0604020202020204" pitchFamily="34" charset="0"/>
                    <a:ea typeface="Times New Roman" panose="02020603050405020304" pitchFamily="18" charset="0"/>
                  </a:rPr>
                  <a:t> </a:t>
                </a:r>
                <a:endParaRPr lang="en-JP" sz="1200" dirty="0">
                  <a:effectLst/>
                  <a:latin typeface="Times New Roman" panose="02020603050405020304" pitchFamily="18" charset="0"/>
                  <a:ea typeface="Times New Roman" panose="02020603050405020304" pitchFamily="18" charset="0"/>
                </a:endParaRPr>
              </a:p>
              <a:p>
                <a:pPr>
                  <a:spcAft>
                    <a:spcPts val="0"/>
                  </a:spcAft>
                </a:pPr>
                <a:r>
                  <a:rPr lang="en-US" sz="1200" dirty="0">
                    <a:effectLst/>
                    <a:latin typeface="Arial" panose="020B0604020202020204" pitchFamily="34" charset="0"/>
                    <a:ea typeface="Times New Roman" panose="02020603050405020304" pitchFamily="18" charset="0"/>
                  </a:rPr>
                  <a:t>KNN (k=5)</a:t>
                </a:r>
                <a:endParaRPr lang="en-JP" sz="1200" dirty="0">
                  <a:effectLst/>
                  <a:latin typeface="Times New Roman" panose="02020603050405020304" pitchFamily="18" charset="0"/>
                  <a:ea typeface="Times New Roman" panose="02020603050405020304" pitchFamily="18" charset="0"/>
                </a:endParaRPr>
              </a:p>
              <a:p>
                <a:pPr>
                  <a:spcAft>
                    <a:spcPts val="0"/>
                  </a:spcAft>
                </a:pPr>
                <a:r>
                  <a:rPr lang="en-US" sz="1200" dirty="0">
                    <a:effectLst/>
                    <a:latin typeface="Arial" panose="020B0604020202020204" pitchFamily="34" charset="0"/>
                    <a:ea typeface="Times New Roman" panose="02020603050405020304" pitchFamily="18" charset="0"/>
                  </a:rPr>
                  <a:t> </a:t>
                </a:r>
                <a:endParaRPr lang="en-JP" sz="1200" dirty="0">
                  <a:effectLst/>
                  <a:latin typeface="Times New Roman" panose="02020603050405020304" pitchFamily="18" charset="0"/>
                  <a:ea typeface="Times New Roman" panose="02020603050405020304" pitchFamily="18" charset="0"/>
                </a:endParaRPr>
              </a:p>
            </p:txBody>
          </p:sp>
          <p:sp>
            <p:nvSpPr>
              <p:cNvPr id="30" name="Rectangle 29">
                <a:extLst>
                  <a:ext uri="{FF2B5EF4-FFF2-40B4-BE49-F238E27FC236}">
                    <a16:creationId xmlns:a16="http://schemas.microsoft.com/office/drawing/2014/main" id="{2A4456D1-F138-E143-9A4F-B648A19A5FD6}"/>
                  </a:ext>
                </a:extLst>
              </p:cNvPr>
              <p:cNvSpPr/>
              <p:nvPr/>
            </p:nvSpPr>
            <p:spPr>
              <a:xfrm>
                <a:off x="93443" y="233605"/>
                <a:ext cx="1034540" cy="140164"/>
              </a:xfrm>
              <a:prstGeom prst="rect">
                <a:avLst/>
              </a:prstGeom>
              <a:solidFill>
                <a:srgbClr val="52A55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31" name="Rectangle 30">
                <a:extLst>
                  <a:ext uri="{FF2B5EF4-FFF2-40B4-BE49-F238E27FC236}">
                    <a16:creationId xmlns:a16="http://schemas.microsoft.com/office/drawing/2014/main" id="{B487FC80-F5C7-5447-97CA-7EDF051EF4C7}"/>
                  </a:ext>
                </a:extLst>
              </p:cNvPr>
              <p:cNvSpPr/>
              <p:nvPr/>
            </p:nvSpPr>
            <p:spPr>
              <a:xfrm>
                <a:off x="93443" y="567329"/>
                <a:ext cx="1034540" cy="14016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32" name="Rectangle 31">
                <a:extLst>
                  <a:ext uri="{FF2B5EF4-FFF2-40B4-BE49-F238E27FC236}">
                    <a16:creationId xmlns:a16="http://schemas.microsoft.com/office/drawing/2014/main" id="{A20C1123-DDFC-B542-AACA-53A7A4097FF4}"/>
                  </a:ext>
                </a:extLst>
              </p:cNvPr>
              <p:cNvSpPr/>
              <p:nvPr/>
            </p:nvSpPr>
            <p:spPr>
              <a:xfrm>
                <a:off x="93443" y="934425"/>
                <a:ext cx="1034540" cy="140164"/>
              </a:xfrm>
              <a:prstGeom prst="rect">
                <a:avLst/>
              </a:prstGeom>
              <a:solidFill>
                <a:srgbClr val="FDAC2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33" name="Rectangle 32">
                <a:extLst>
                  <a:ext uri="{FF2B5EF4-FFF2-40B4-BE49-F238E27FC236}">
                    <a16:creationId xmlns:a16="http://schemas.microsoft.com/office/drawing/2014/main" id="{1C9DAA91-5CE8-F549-89AC-2CC729C46802}"/>
                  </a:ext>
                </a:extLst>
              </p:cNvPr>
              <p:cNvSpPr/>
              <p:nvPr/>
            </p:nvSpPr>
            <p:spPr>
              <a:xfrm>
                <a:off x="93443" y="1314867"/>
                <a:ext cx="1034540" cy="140164"/>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grpSp>
        <p:grpSp>
          <p:nvGrpSpPr>
            <p:cNvPr id="25" name="Group 24">
              <a:extLst>
                <a:ext uri="{FF2B5EF4-FFF2-40B4-BE49-F238E27FC236}">
                  <a16:creationId xmlns:a16="http://schemas.microsoft.com/office/drawing/2014/main" id="{DF7DB4A9-E1E4-694E-9AA8-3369E600801B}"/>
                </a:ext>
              </a:extLst>
            </p:cNvPr>
            <p:cNvGrpSpPr/>
            <p:nvPr/>
          </p:nvGrpSpPr>
          <p:grpSpPr>
            <a:xfrm>
              <a:off x="6303421" y="30915"/>
              <a:ext cx="1287780" cy="1005047"/>
              <a:chOff x="4444772" y="101146"/>
              <a:chExt cx="1287780" cy="1005047"/>
            </a:xfrm>
          </p:grpSpPr>
          <p:sp>
            <p:nvSpPr>
              <p:cNvPr id="26" name="Text Box 156">
                <a:extLst>
                  <a:ext uri="{FF2B5EF4-FFF2-40B4-BE49-F238E27FC236}">
                    <a16:creationId xmlns:a16="http://schemas.microsoft.com/office/drawing/2014/main" id="{31321A3A-2075-A14F-8297-4BDD03913A99}"/>
                  </a:ext>
                </a:extLst>
              </p:cNvPr>
              <p:cNvSpPr txBox="1"/>
              <p:nvPr/>
            </p:nvSpPr>
            <p:spPr>
              <a:xfrm>
                <a:off x="4444772" y="101146"/>
                <a:ext cx="1287780" cy="1005047"/>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spcAft>
                    <a:spcPts val="0"/>
                  </a:spcAft>
                </a:pPr>
                <a:r>
                  <a:rPr lang="en-US" sz="1200" dirty="0">
                    <a:effectLst/>
                    <a:latin typeface="Arial" panose="020B0604020202020204" pitchFamily="34" charset="0"/>
                    <a:ea typeface="Times New Roman" panose="02020603050405020304" pitchFamily="18" charset="0"/>
                  </a:rPr>
                  <a:t> </a:t>
                </a:r>
                <a:endParaRPr lang="en-JP" sz="1200" dirty="0">
                  <a:effectLst/>
                  <a:latin typeface="Times New Roman" panose="02020603050405020304" pitchFamily="18" charset="0"/>
                  <a:ea typeface="Times New Roman" panose="02020603050405020304" pitchFamily="18" charset="0"/>
                </a:endParaRPr>
              </a:p>
              <a:p>
                <a:pPr>
                  <a:spcAft>
                    <a:spcPts val="0"/>
                  </a:spcAft>
                </a:pPr>
                <a:r>
                  <a:rPr lang="en-US" sz="1200" dirty="0">
                    <a:effectLst/>
                    <a:latin typeface="Arial" panose="020B0604020202020204" pitchFamily="34" charset="0"/>
                    <a:ea typeface="Times New Roman" panose="02020603050405020304" pitchFamily="18" charset="0"/>
                  </a:rPr>
                  <a:t>Training loss</a:t>
                </a:r>
                <a:endParaRPr lang="en-JP" sz="1200" dirty="0">
                  <a:effectLst/>
                  <a:latin typeface="Times New Roman" panose="02020603050405020304" pitchFamily="18" charset="0"/>
                  <a:ea typeface="Times New Roman" panose="02020603050405020304" pitchFamily="18" charset="0"/>
                </a:endParaRPr>
              </a:p>
              <a:p>
                <a:pPr>
                  <a:spcAft>
                    <a:spcPts val="0"/>
                  </a:spcAft>
                </a:pPr>
                <a:r>
                  <a:rPr lang="en-US" sz="1200" dirty="0">
                    <a:effectLst/>
                    <a:latin typeface="Arial" panose="020B0604020202020204" pitchFamily="34" charset="0"/>
                    <a:ea typeface="Times New Roman" panose="02020603050405020304" pitchFamily="18" charset="0"/>
                  </a:rPr>
                  <a:t> </a:t>
                </a:r>
                <a:endParaRPr lang="en-JP" sz="1200" dirty="0">
                  <a:effectLst/>
                  <a:latin typeface="Times New Roman" panose="02020603050405020304" pitchFamily="18" charset="0"/>
                  <a:ea typeface="Times New Roman" panose="02020603050405020304" pitchFamily="18" charset="0"/>
                </a:endParaRPr>
              </a:p>
              <a:p>
                <a:pPr>
                  <a:spcAft>
                    <a:spcPts val="0"/>
                  </a:spcAft>
                </a:pPr>
                <a:r>
                  <a:rPr lang="en-US" sz="1200" dirty="0">
                    <a:effectLst/>
                    <a:latin typeface="Arial" panose="020B0604020202020204" pitchFamily="34" charset="0"/>
                    <a:ea typeface="Times New Roman" panose="02020603050405020304" pitchFamily="18" charset="0"/>
                  </a:rPr>
                  <a:t>Validation loss</a:t>
                </a:r>
                <a:endParaRPr lang="en-JP" sz="1200" dirty="0">
                  <a:effectLst/>
                  <a:latin typeface="Times New Roman" panose="02020603050405020304" pitchFamily="18" charset="0"/>
                  <a:ea typeface="Times New Roman" panose="02020603050405020304" pitchFamily="18" charset="0"/>
                </a:endParaRPr>
              </a:p>
            </p:txBody>
          </p:sp>
          <p:cxnSp>
            <p:nvCxnSpPr>
              <p:cNvPr id="27" name="Straight Connector 26">
                <a:extLst>
                  <a:ext uri="{FF2B5EF4-FFF2-40B4-BE49-F238E27FC236}">
                    <a16:creationId xmlns:a16="http://schemas.microsoft.com/office/drawing/2014/main" id="{19CC5699-CB16-B641-BFBC-141C976069B8}"/>
                  </a:ext>
                </a:extLst>
              </p:cNvPr>
              <p:cNvCxnSpPr/>
              <p:nvPr/>
            </p:nvCxnSpPr>
            <p:spPr>
              <a:xfrm>
                <a:off x="4538187" y="595570"/>
                <a:ext cx="1034102" cy="0"/>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7605CB67-3B34-304A-BDE6-035F9CBD7C34}"/>
                  </a:ext>
                </a:extLst>
              </p:cNvPr>
              <p:cNvCxnSpPr/>
              <p:nvPr/>
            </p:nvCxnSpPr>
            <p:spPr>
              <a:xfrm>
                <a:off x="4538187" y="937242"/>
                <a:ext cx="1034102" cy="0"/>
              </a:xfrm>
              <a:prstGeom prst="line">
                <a:avLst/>
              </a:prstGeom>
              <a:ln w="38100">
                <a:solidFill>
                  <a:schemeClr val="tx1"/>
                </a:solidFill>
                <a:prstDash val="soli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8795677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627CA8-3E9F-354B-A826-05F686B23750}"/>
              </a:ext>
            </a:extLst>
          </p:cNvPr>
          <p:cNvSpPr>
            <a:spLocks noGrp="1"/>
          </p:cNvSpPr>
          <p:nvPr>
            <p:ph type="title"/>
          </p:nvPr>
        </p:nvSpPr>
        <p:spPr/>
        <p:txBody>
          <a:bodyPr/>
          <a:lstStyle/>
          <a:p>
            <a:r>
              <a:rPr lang="en-JP" dirty="0"/>
              <a:t>Results</a:t>
            </a:r>
          </a:p>
        </p:txBody>
      </p:sp>
      <p:sp>
        <p:nvSpPr>
          <p:cNvPr id="3" name="Content Placeholder 2">
            <a:extLst>
              <a:ext uri="{FF2B5EF4-FFF2-40B4-BE49-F238E27FC236}">
                <a16:creationId xmlns:a16="http://schemas.microsoft.com/office/drawing/2014/main" id="{5A05A5A8-2FED-F04E-B931-7D86C6732A9D}"/>
              </a:ext>
            </a:extLst>
          </p:cNvPr>
          <p:cNvSpPr>
            <a:spLocks noGrp="1"/>
          </p:cNvSpPr>
          <p:nvPr>
            <p:ph idx="1"/>
          </p:nvPr>
        </p:nvSpPr>
        <p:spPr/>
        <p:txBody>
          <a:bodyPr/>
          <a:lstStyle/>
          <a:p>
            <a:r>
              <a:rPr lang="en-JP" dirty="0"/>
              <a:t>1D CNN</a:t>
            </a:r>
          </a:p>
        </p:txBody>
      </p:sp>
      <p:sp>
        <p:nvSpPr>
          <p:cNvPr id="4" name="Slide Number Placeholder 3">
            <a:extLst>
              <a:ext uri="{FF2B5EF4-FFF2-40B4-BE49-F238E27FC236}">
                <a16:creationId xmlns:a16="http://schemas.microsoft.com/office/drawing/2014/main" id="{536CAE27-AD4E-334B-AAB3-8558FF829749}"/>
              </a:ext>
            </a:extLst>
          </p:cNvPr>
          <p:cNvSpPr>
            <a:spLocks noGrp="1"/>
          </p:cNvSpPr>
          <p:nvPr>
            <p:ph type="sldNum" sz="quarter" idx="12"/>
          </p:nvPr>
        </p:nvSpPr>
        <p:spPr/>
        <p:txBody>
          <a:bodyPr/>
          <a:lstStyle/>
          <a:p>
            <a:fld id="{1496A917-549B-0E4E-84B0-9841174236B4}" type="slidenum">
              <a:rPr lang="en-JP" smtClean="0"/>
              <a:pPr/>
              <a:t>31</a:t>
            </a:fld>
            <a:endParaRPr lang="en-JP" dirty="0"/>
          </a:p>
        </p:txBody>
      </p:sp>
      <p:sp>
        <p:nvSpPr>
          <p:cNvPr id="22" name="TextBox 21">
            <a:extLst>
              <a:ext uri="{FF2B5EF4-FFF2-40B4-BE49-F238E27FC236}">
                <a16:creationId xmlns:a16="http://schemas.microsoft.com/office/drawing/2014/main" id="{0825713C-3232-4642-AF5D-EA2B1531FBC8}"/>
              </a:ext>
            </a:extLst>
          </p:cNvPr>
          <p:cNvSpPr txBox="1"/>
          <p:nvPr/>
        </p:nvSpPr>
        <p:spPr>
          <a:xfrm>
            <a:off x="2615981" y="6417239"/>
            <a:ext cx="4238043" cy="369332"/>
          </a:xfrm>
          <a:prstGeom prst="rect">
            <a:avLst/>
          </a:prstGeom>
          <a:noFill/>
        </p:spPr>
        <p:txBody>
          <a:bodyPr wrap="square" rtlCol="0">
            <a:spAutoFit/>
          </a:bodyPr>
          <a:lstStyle/>
          <a:p>
            <a:pPr algn="ctr"/>
            <a:r>
              <a:rPr lang="en-JP" dirty="0">
                <a:solidFill>
                  <a:srgbClr val="FF0000"/>
                </a:solidFill>
              </a:rPr>
              <a:t>Training loss higher than validation loss</a:t>
            </a:r>
          </a:p>
        </p:txBody>
      </p:sp>
      <p:sp>
        <p:nvSpPr>
          <p:cNvPr id="23" name="Rectangle 22">
            <a:extLst>
              <a:ext uri="{FF2B5EF4-FFF2-40B4-BE49-F238E27FC236}">
                <a16:creationId xmlns:a16="http://schemas.microsoft.com/office/drawing/2014/main" id="{97CE2C76-86EC-CA4B-B55B-1EE69756C44C}"/>
              </a:ext>
            </a:extLst>
          </p:cNvPr>
          <p:cNvSpPr/>
          <p:nvPr/>
        </p:nvSpPr>
        <p:spPr>
          <a:xfrm>
            <a:off x="6671927" y="2287346"/>
            <a:ext cx="2086004" cy="1954941"/>
          </a:xfrm>
          <a:prstGeom prst="rect">
            <a:avLst/>
          </a:prstGeom>
          <a:noFill/>
          <a:ln w="38100">
            <a:solidFill>
              <a:srgbClr val="FF000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24" name="Rectangle 23">
            <a:extLst>
              <a:ext uri="{FF2B5EF4-FFF2-40B4-BE49-F238E27FC236}">
                <a16:creationId xmlns:a16="http://schemas.microsoft.com/office/drawing/2014/main" id="{0BB75A5F-2537-D54E-8105-016326A92727}"/>
              </a:ext>
            </a:extLst>
          </p:cNvPr>
          <p:cNvSpPr/>
          <p:nvPr/>
        </p:nvSpPr>
        <p:spPr>
          <a:xfrm>
            <a:off x="6671927" y="4261297"/>
            <a:ext cx="2086004" cy="1954941"/>
          </a:xfrm>
          <a:prstGeom prst="rect">
            <a:avLst/>
          </a:prstGeom>
          <a:noFill/>
          <a:ln w="38100">
            <a:solidFill>
              <a:srgbClr val="FF000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25" name="Rectangle 24">
            <a:extLst>
              <a:ext uri="{FF2B5EF4-FFF2-40B4-BE49-F238E27FC236}">
                <a16:creationId xmlns:a16="http://schemas.microsoft.com/office/drawing/2014/main" id="{E63408D6-BD59-784A-ADDC-6BC199E0B02B}"/>
              </a:ext>
            </a:extLst>
          </p:cNvPr>
          <p:cNvSpPr/>
          <p:nvPr/>
        </p:nvSpPr>
        <p:spPr>
          <a:xfrm>
            <a:off x="4609327" y="4261297"/>
            <a:ext cx="2086004" cy="1954941"/>
          </a:xfrm>
          <a:prstGeom prst="rect">
            <a:avLst/>
          </a:prstGeom>
          <a:noFill/>
          <a:ln w="38100">
            <a:solidFill>
              <a:srgbClr val="FF000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26" name="Rectangle 25">
            <a:extLst>
              <a:ext uri="{FF2B5EF4-FFF2-40B4-BE49-F238E27FC236}">
                <a16:creationId xmlns:a16="http://schemas.microsoft.com/office/drawing/2014/main" id="{0313FD47-2C1C-5749-8DDE-5C378FE131B4}"/>
              </a:ext>
            </a:extLst>
          </p:cNvPr>
          <p:cNvSpPr/>
          <p:nvPr/>
        </p:nvSpPr>
        <p:spPr>
          <a:xfrm>
            <a:off x="2478377" y="4261297"/>
            <a:ext cx="2086004" cy="1954941"/>
          </a:xfrm>
          <a:prstGeom prst="rect">
            <a:avLst/>
          </a:prstGeom>
          <a:noFill/>
          <a:ln w="38100">
            <a:solidFill>
              <a:srgbClr val="FF000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28" name="Rectangle 27">
            <a:extLst>
              <a:ext uri="{FF2B5EF4-FFF2-40B4-BE49-F238E27FC236}">
                <a16:creationId xmlns:a16="http://schemas.microsoft.com/office/drawing/2014/main" id="{0930C2F9-4E6F-8B4E-9EE8-95F1329BA6E2}"/>
              </a:ext>
            </a:extLst>
          </p:cNvPr>
          <p:cNvSpPr/>
          <p:nvPr/>
        </p:nvSpPr>
        <p:spPr>
          <a:xfrm>
            <a:off x="386391" y="4261297"/>
            <a:ext cx="2086004" cy="1954941"/>
          </a:xfrm>
          <a:prstGeom prst="rect">
            <a:avLst/>
          </a:prstGeom>
          <a:noFill/>
          <a:ln w="38100">
            <a:solidFill>
              <a:srgbClr val="FF000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29" name="Rectangle 28">
            <a:extLst>
              <a:ext uri="{FF2B5EF4-FFF2-40B4-BE49-F238E27FC236}">
                <a16:creationId xmlns:a16="http://schemas.microsoft.com/office/drawing/2014/main" id="{E0DDD885-2146-4641-8800-43B9F05CDFDB}"/>
              </a:ext>
            </a:extLst>
          </p:cNvPr>
          <p:cNvSpPr/>
          <p:nvPr/>
        </p:nvSpPr>
        <p:spPr>
          <a:xfrm>
            <a:off x="386391" y="2256581"/>
            <a:ext cx="2086004" cy="1954941"/>
          </a:xfrm>
          <a:prstGeom prst="rect">
            <a:avLst/>
          </a:prstGeom>
          <a:noFill/>
          <a:ln w="38100">
            <a:solidFill>
              <a:srgbClr val="FF000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30" name="Rectangle 29">
            <a:extLst>
              <a:ext uri="{FF2B5EF4-FFF2-40B4-BE49-F238E27FC236}">
                <a16:creationId xmlns:a16="http://schemas.microsoft.com/office/drawing/2014/main" id="{F6483285-F743-154F-9DB2-7F656C0B5335}"/>
              </a:ext>
            </a:extLst>
          </p:cNvPr>
          <p:cNvSpPr/>
          <p:nvPr/>
        </p:nvSpPr>
        <p:spPr>
          <a:xfrm>
            <a:off x="2478376" y="2256581"/>
            <a:ext cx="2086004" cy="1954941"/>
          </a:xfrm>
          <a:prstGeom prst="rect">
            <a:avLst/>
          </a:prstGeom>
          <a:noFill/>
          <a:ln w="38100">
            <a:solidFill>
              <a:srgbClr val="FF000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pic>
        <p:nvPicPr>
          <p:cNvPr id="27" name="Picture 26" descr="A screen shot of a computer&#10;&#10;Description automatically generated">
            <a:extLst>
              <a:ext uri="{FF2B5EF4-FFF2-40B4-BE49-F238E27FC236}">
                <a16:creationId xmlns:a16="http://schemas.microsoft.com/office/drawing/2014/main" id="{92EAE567-0B4B-574B-87EB-52F66A3F7FED}"/>
              </a:ext>
            </a:extLst>
          </p:cNvPr>
          <p:cNvPicPr>
            <a:picLocks noChangeAspect="1"/>
          </p:cNvPicPr>
          <p:nvPr/>
        </p:nvPicPr>
        <p:blipFill>
          <a:blip r:embed="rId3"/>
          <a:stretch>
            <a:fillRect/>
          </a:stretch>
        </p:blipFill>
        <p:spPr>
          <a:xfrm>
            <a:off x="311727" y="1967311"/>
            <a:ext cx="8520546" cy="4449928"/>
          </a:xfrm>
          <a:prstGeom prst="rect">
            <a:avLst/>
          </a:prstGeom>
        </p:spPr>
      </p:pic>
      <p:pic>
        <p:nvPicPr>
          <p:cNvPr id="31" name="Picture 30" descr="A picture containing object, clock&#10;&#10;Description automatically generated">
            <a:extLst>
              <a:ext uri="{FF2B5EF4-FFF2-40B4-BE49-F238E27FC236}">
                <a16:creationId xmlns:a16="http://schemas.microsoft.com/office/drawing/2014/main" id="{B533CF68-C7F6-A147-A747-8EADA03AFF96}"/>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6081132" y="183078"/>
            <a:ext cx="2772719" cy="2000749"/>
          </a:xfrm>
          <a:prstGeom prst="rect">
            <a:avLst/>
          </a:prstGeom>
        </p:spPr>
      </p:pic>
      <p:grpSp>
        <p:nvGrpSpPr>
          <p:cNvPr id="32" name="Group 31">
            <a:extLst>
              <a:ext uri="{FF2B5EF4-FFF2-40B4-BE49-F238E27FC236}">
                <a16:creationId xmlns:a16="http://schemas.microsoft.com/office/drawing/2014/main" id="{770EEE38-FE82-0141-B387-344FD3E118AC}"/>
              </a:ext>
            </a:extLst>
          </p:cNvPr>
          <p:cNvGrpSpPr/>
          <p:nvPr/>
        </p:nvGrpSpPr>
        <p:grpSpPr>
          <a:xfrm>
            <a:off x="3437287" y="30915"/>
            <a:ext cx="2622267" cy="1788828"/>
            <a:chOff x="6303421" y="30915"/>
            <a:chExt cx="2622267" cy="1788828"/>
          </a:xfrm>
        </p:grpSpPr>
        <p:grpSp>
          <p:nvGrpSpPr>
            <p:cNvPr id="33" name="Group 32">
              <a:extLst>
                <a:ext uri="{FF2B5EF4-FFF2-40B4-BE49-F238E27FC236}">
                  <a16:creationId xmlns:a16="http://schemas.microsoft.com/office/drawing/2014/main" id="{F3FB6D0C-B1FF-5A4D-8B81-DC7AFDBF2396}"/>
                </a:ext>
              </a:extLst>
            </p:cNvPr>
            <p:cNvGrpSpPr/>
            <p:nvPr/>
          </p:nvGrpSpPr>
          <p:grpSpPr>
            <a:xfrm>
              <a:off x="7637908" y="229754"/>
              <a:ext cx="1287780" cy="1589989"/>
              <a:chOff x="0" y="-1"/>
              <a:chExt cx="1288170" cy="1590002"/>
            </a:xfrm>
          </p:grpSpPr>
          <p:sp>
            <p:nvSpPr>
              <p:cNvPr id="38" name="Text Box 156">
                <a:extLst>
                  <a:ext uri="{FF2B5EF4-FFF2-40B4-BE49-F238E27FC236}">
                    <a16:creationId xmlns:a16="http://schemas.microsoft.com/office/drawing/2014/main" id="{6EAA1D5E-C4BB-AE4F-AB68-C2D70232853B}"/>
                  </a:ext>
                </a:extLst>
              </p:cNvPr>
              <p:cNvSpPr txBox="1"/>
              <p:nvPr/>
            </p:nvSpPr>
            <p:spPr>
              <a:xfrm>
                <a:off x="0" y="-1"/>
                <a:ext cx="1288170" cy="1590002"/>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spcAft>
                    <a:spcPts val="0"/>
                  </a:spcAft>
                </a:pPr>
                <a:r>
                  <a:rPr lang="en-US" sz="1200" dirty="0">
                    <a:effectLst/>
                    <a:latin typeface="Arial" panose="020B0604020202020204" pitchFamily="34" charset="0"/>
                    <a:ea typeface="Times New Roman" panose="02020603050405020304" pitchFamily="18" charset="0"/>
                  </a:rPr>
                  <a:t>MLP  </a:t>
                </a:r>
                <a:r>
                  <a:rPr lang="en-US" sz="1200" dirty="0">
                    <a:solidFill>
                      <a:srgbClr val="000000"/>
                    </a:solidFill>
                    <a:effectLst/>
                    <a:latin typeface="Arial" panose="020B0604020202020204" pitchFamily="34" charset="0"/>
                    <a:ea typeface="Times New Roman" panose="02020603050405020304" pitchFamily="18" charset="0"/>
                  </a:rPr>
                  <a:t>          </a:t>
                </a:r>
                <a:r>
                  <a:rPr lang="en-US" sz="1200" dirty="0">
                    <a:effectLst/>
                    <a:latin typeface="Arial" panose="020B0604020202020204" pitchFamily="34" charset="0"/>
                    <a:ea typeface="Times New Roman" panose="02020603050405020304" pitchFamily="18" charset="0"/>
                  </a:rPr>
                  <a:t>        </a:t>
                </a:r>
                <a:endParaRPr lang="en-JP" sz="1200" dirty="0">
                  <a:effectLst/>
                  <a:latin typeface="Times New Roman" panose="02020603050405020304" pitchFamily="18" charset="0"/>
                  <a:ea typeface="Times New Roman" panose="02020603050405020304" pitchFamily="18" charset="0"/>
                </a:endParaRPr>
              </a:p>
              <a:p>
                <a:pPr>
                  <a:spcAft>
                    <a:spcPts val="0"/>
                  </a:spcAft>
                </a:pPr>
                <a:r>
                  <a:rPr lang="en-US" sz="1200" dirty="0">
                    <a:effectLst/>
                    <a:latin typeface="Arial" panose="020B0604020202020204" pitchFamily="34" charset="0"/>
                    <a:ea typeface="Times New Roman" panose="02020603050405020304" pitchFamily="18" charset="0"/>
                  </a:rPr>
                  <a:t> </a:t>
                </a:r>
                <a:endParaRPr lang="en-JP" sz="1200" dirty="0">
                  <a:effectLst/>
                  <a:latin typeface="Times New Roman" panose="02020603050405020304" pitchFamily="18" charset="0"/>
                  <a:ea typeface="Times New Roman" panose="02020603050405020304" pitchFamily="18" charset="0"/>
                </a:endParaRPr>
              </a:p>
              <a:p>
                <a:pPr>
                  <a:spcAft>
                    <a:spcPts val="0"/>
                  </a:spcAft>
                </a:pPr>
                <a:r>
                  <a:rPr lang="en-US" sz="1200" dirty="0">
                    <a:effectLst/>
                    <a:latin typeface="Arial" panose="020B0604020202020204" pitchFamily="34" charset="0"/>
                    <a:ea typeface="Times New Roman" panose="02020603050405020304" pitchFamily="18" charset="0"/>
                  </a:rPr>
                  <a:t>1D CNN</a:t>
                </a:r>
                <a:endParaRPr lang="en-JP" sz="1200" dirty="0">
                  <a:effectLst/>
                  <a:latin typeface="Times New Roman" panose="02020603050405020304" pitchFamily="18" charset="0"/>
                  <a:ea typeface="Times New Roman" panose="02020603050405020304" pitchFamily="18" charset="0"/>
                </a:endParaRPr>
              </a:p>
              <a:p>
                <a:pPr>
                  <a:spcAft>
                    <a:spcPts val="0"/>
                  </a:spcAft>
                </a:pPr>
                <a:r>
                  <a:rPr lang="en-US" sz="1200" dirty="0">
                    <a:effectLst/>
                    <a:latin typeface="Arial" panose="020B0604020202020204" pitchFamily="34" charset="0"/>
                    <a:ea typeface="Times New Roman" panose="02020603050405020304" pitchFamily="18" charset="0"/>
                  </a:rPr>
                  <a:t> </a:t>
                </a:r>
                <a:endParaRPr lang="en-JP" sz="1200" dirty="0">
                  <a:effectLst/>
                  <a:latin typeface="Times New Roman" panose="02020603050405020304" pitchFamily="18" charset="0"/>
                  <a:ea typeface="Times New Roman" panose="02020603050405020304" pitchFamily="18" charset="0"/>
                </a:endParaRPr>
              </a:p>
              <a:p>
                <a:pPr>
                  <a:spcAft>
                    <a:spcPts val="0"/>
                  </a:spcAft>
                </a:pPr>
                <a:r>
                  <a:rPr lang="en-US" sz="1200" dirty="0">
                    <a:effectLst/>
                    <a:latin typeface="Arial" panose="020B0604020202020204" pitchFamily="34" charset="0"/>
                    <a:ea typeface="Times New Roman" panose="02020603050405020304" pitchFamily="18" charset="0"/>
                  </a:rPr>
                  <a:t>KNN (k=3)</a:t>
                </a:r>
                <a:endParaRPr lang="en-JP" sz="1200" dirty="0">
                  <a:effectLst/>
                  <a:latin typeface="Times New Roman" panose="02020603050405020304" pitchFamily="18" charset="0"/>
                  <a:ea typeface="Times New Roman" panose="02020603050405020304" pitchFamily="18" charset="0"/>
                </a:endParaRPr>
              </a:p>
              <a:p>
                <a:pPr>
                  <a:spcAft>
                    <a:spcPts val="0"/>
                  </a:spcAft>
                </a:pPr>
                <a:r>
                  <a:rPr lang="en-US" sz="1200" dirty="0">
                    <a:effectLst/>
                    <a:latin typeface="Arial" panose="020B0604020202020204" pitchFamily="34" charset="0"/>
                    <a:ea typeface="Times New Roman" panose="02020603050405020304" pitchFamily="18" charset="0"/>
                  </a:rPr>
                  <a:t> </a:t>
                </a:r>
                <a:endParaRPr lang="en-JP" sz="1200" dirty="0">
                  <a:effectLst/>
                  <a:latin typeface="Times New Roman" panose="02020603050405020304" pitchFamily="18" charset="0"/>
                  <a:ea typeface="Times New Roman" panose="02020603050405020304" pitchFamily="18" charset="0"/>
                </a:endParaRPr>
              </a:p>
              <a:p>
                <a:pPr>
                  <a:spcAft>
                    <a:spcPts val="0"/>
                  </a:spcAft>
                </a:pPr>
                <a:r>
                  <a:rPr lang="en-US" sz="1200" dirty="0">
                    <a:effectLst/>
                    <a:latin typeface="Arial" panose="020B0604020202020204" pitchFamily="34" charset="0"/>
                    <a:ea typeface="Times New Roman" panose="02020603050405020304" pitchFamily="18" charset="0"/>
                  </a:rPr>
                  <a:t>KNN (k=5)</a:t>
                </a:r>
                <a:endParaRPr lang="en-JP" sz="1200" dirty="0">
                  <a:effectLst/>
                  <a:latin typeface="Times New Roman" panose="02020603050405020304" pitchFamily="18" charset="0"/>
                  <a:ea typeface="Times New Roman" panose="02020603050405020304" pitchFamily="18" charset="0"/>
                </a:endParaRPr>
              </a:p>
              <a:p>
                <a:pPr>
                  <a:spcAft>
                    <a:spcPts val="0"/>
                  </a:spcAft>
                </a:pPr>
                <a:r>
                  <a:rPr lang="en-US" sz="1200" dirty="0">
                    <a:effectLst/>
                    <a:latin typeface="Arial" panose="020B0604020202020204" pitchFamily="34" charset="0"/>
                    <a:ea typeface="Times New Roman" panose="02020603050405020304" pitchFamily="18" charset="0"/>
                  </a:rPr>
                  <a:t> </a:t>
                </a:r>
                <a:endParaRPr lang="en-JP" sz="1200" dirty="0">
                  <a:effectLst/>
                  <a:latin typeface="Times New Roman" panose="02020603050405020304" pitchFamily="18" charset="0"/>
                  <a:ea typeface="Times New Roman" panose="02020603050405020304" pitchFamily="18" charset="0"/>
                </a:endParaRPr>
              </a:p>
            </p:txBody>
          </p:sp>
          <p:sp>
            <p:nvSpPr>
              <p:cNvPr id="39" name="Rectangle 38">
                <a:extLst>
                  <a:ext uri="{FF2B5EF4-FFF2-40B4-BE49-F238E27FC236}">
                    <a16:creationId xmlns:a16="http://schemas.microsoft.com/office/drawing/2014/main" id="{B5962731-78C3-6344-B2C1-D923DF18EB2E}"/>
                  </a:ext>
                </a:extLst>
              </p:cNvPr>
              <p:cNvSpPr/>
              <p:nvPr/>
            </p:nvSpPr>
            <p:spPr>
              <a:xfrm>
                <a:off x="93443" y="233605"/>
                <a:ext cx="1034540" cy="140164"/>
              </a:xfrm>
              <a:prstGeom prst="rect">
                <a:avLst/>
              </a:prstGeom>
              <a:solidFill>
                <a:srgbClr val="52A55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40" name="Rectangle 39">
                <a:extLst>
                  <a:ext uri="{FF2B5EF4-FFF2-40B4-BE49-F238E27FC236}">
                    <a16:creationId xmlns:a16="http://schemas.microsoft.com/office/drawing/2014/main" id="{BBB2E2A9-D7DE-0447-8F9E-4F33DDD404F4}"/>
                  </a:ext>
                </a:extLst>
              </p:cNvPr>
              <p:cNvSpPr/>
              <p:nvPr/>
            </p:nvSpPr>
            <p:spPr>
              <a:xfrm>
                <a:off x="93443" y="567329"/>
                <a:ext cx="1034540" cy="14016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41" name="Rectangle 40">
                <a:extLst>
                  <a:ext uri="{FF2B5EF4-FFF2-40B4-BE49-F238E27FC236}">
                    <a16:creationId xmlns:a16="http://schemas.microsoft.com/office/drawing/2014/main" id="{36BBA373-D216-3240-B23C-182B2E90220C}"/>
                  </a:ext>
                </a:extLst>
              </p:cNvPr>
              <p:cNvSpPr/>
              <p:nvPr/>
            </p:nvSpPr>
            <p:spPr>
              <a:xfrm>
                <a:off x="93443" y="934425"/>
                <a:ext cx="1034540" cy="140164"/>
              </a:xfrm>
              <a:prstGeom prst="rect">
                <a:avLst/>
              </a:prstGeom>
              <a:solidFill>
                <a:srgbClr val="FDAC2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42" name="Rectangle 41">
                <a:extLst>
                  <a:ext uri="{FF2B5EF4-FFF2-40B4-BE49-F238E27FC236}">
                    <a16:creationId xmlns:a16="http://schemas.microsoft.com/office/drawing/2014/main" id="{C43AEE74-B257-8149-BEA0-73F75DD32C2F}"/>
                  </a:ext>
                </a:extLst>
              </p:cNvPr>
              <p:cNvSpPr/>
              <p:nvPr/>
            </p:nvSpPr>
            <p:spPr>
              <a:xfrm>
                <a:off x="93443" y="1314867"/>
                <a:ext cx="1034540" cy="140164"/>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grpSp>
        <p:grpSp>
          <p:nvGrpSpPr>
            <p:cNvPr id="34" name="Group 33">
              <a:extLst>
                <a:ext uri="{FF2B5EF4-FFF2-40B4-BE49-F238E27FC236}">
                  <a16:creationId xmlns:a16="http://schemas.microsoft.com/office/drawing/2014/main" id="{0320957A-A0D6-404D-B83A-4759C727644B}"/>
                </a:ext>
              </a:extLst>
            </p:cNvPr>
            <p:cNvGrpSpPr/>
            <p:nvPr/>
          </p:nvGrpSpPr>
          <p:grpSpPr>
            <a:xfrm>
              <a:off x="6303421" y="30915"/>
              <a:ext cx="1287780" cy="1005047"/>
              <a:chOff x="4444772" y="101146"/>
              <a:chExt cx="1287780" cy="1005047"/>
            </a:xfrm>
          </p:grpSpPr>
          <p:sp>
            <p:nvSpPr>
              <p:cNvPr id="35" name="Text Box 156">
                <a:extLst>
                  <a:ext uri="{FF2B5EF4-FFF2-40B4-BE49-F238E27FC236}">
                    <a16:creationId xmlns:a16="http://schemas.microsoft.com/office/drawing/2014/main" id="{35E7BA03-5B20-D14F-9436-95D068B0B6ED}"/>
                  </a:ext>
                </a:extLst>
              </p:cNvPr>
              <p:cNvSpPr txBox="1"/>
              <p:nvPr/>
            </p:nvSpPr>
            <p:spPr>
              <a:xfrm>
                <a:off x="4444772" y="101146"/>
                <a:ext cx="1287780" cy="1005047"/>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spcAft>
                    <a:spcPts val="0"/>
                  </a:spcAft>
                </a:pPr>
                <a:r>
                  <a:rPr lang="en-US" sz="1200" dirty="0">
                    <a:effectLst/>
                    <a:latin typeface="Arial" panose="020B0604020202020204" pitchFamily="34" charset="0"/>
                    <a:ea typeface="Times New Roman" panose="02020603050405020304" pitchFamily="18" charset="0"/>
                  </a:rPr>
                  <a:t> </a:t>
                </a:r>
                <a:endParaRPr lang="en-JP" sz="1200" dirty="0">
                  <a:effectLst/>
                  <a:latin typeface="Times New Roman" panose="02020603050405020304" pitchFamily="18" charset="0"/>
                  <a:ea typeface="Times New Roman" panose="02020603050405020304" pitchFamily="18" charset="0"/>
                </a:endParaRPr>
              </a:p>
              <a:p>
                <a:pPr>
                  <a:spcAft>
                    <a:spcPts val="0"/>
                  </a:spcAft>
                </a:pPr>
                <a:r>
                  <a:rPr lang="en-US" sz="1200" dirty="0">
                    <a:effectLst/>
                    <a:latin typeface="Arial" panose="020B0604020202020204" pitchFamily="34" charset="0"/>
                    <a:ea typeface="Times New Roman" panose="02020603050405020304" pitchFamily="18" charset="0"/>
                  </a:rPr>
                  <a:t>Training loss</a:t>
                </a:r>
                <a:endParaRPr lang="en-JP" sz="1200" dirty="0">
                  <a:effectLst/>
                  <a:latin typeface="Times New Roman" panose="02020603050405020304" pitchFamily="18" charset="0"/>
                  <a:ea typeface="Times New Roman" panose="02020603050405020304" pitchFamily="18" charset="0"/>
                </a:endParaRPr>
              </a:p>
              <a:p>
                <a:pPr>
                  <a:spcAft>
                    <a:spcPts val="0"/>
                  </a:spcAft>
                </a:pPr>
                <a:r>
                  <a:rPr lang="en-US" sz="1200" dirty="0">
                    <a:effectLst/>
                    <a:latin typeface="Arial" panose="020B0604020202020204" pitchFamily="34" charset="0"/>
                    <a:ea typeface="Times New Roman" panose="02020603050405020304" pitchFamily="18" charset="0"/>
                  </a:rPr>
                  <a:t> </a:t>
                </a:r>
                <a:endParaRPr lang="en-JP" sz="1200" dirty="0">
                  <a:effectLst/>
                  <a:latin typeface="Times New Roman" panose="02020603050405020304" pitchFamily="18" charset="0"/>
                  <a:ea typeface="Times New Roman" panose="02020603050405020304" pitchFamily="18" charset="0"/>
                </a:endParaRPr>
              </a:p>
              <a:p>
                <a:pPr>
                  <a:spcAft>
                    <a:spcPts val="0"/>
                  </a:spcAft>
                </a:pPr>
                <a:r>
                  <a:rPr lang="en-US" sz="1200" dirty="0">
                    <a:effectLst/>
                    <a:latin typeface="Arial" panose="020B0604020202020204" pitchFamily="34" charset="0"/>
                    <a:ea typeface="Times New Roman" panose="02020603050405020304" pitchFamily="18" charset="0"/>
                  </a:rPr>
                  <a:t>Validation loss</a:t>
                </a:r>
                <a:endParaRPr lang="en-JP" sz="1200" dirty="0">
                  <a:effectLst/>
                  <a:latin typeface="Times New Roman" panose="02020603050405020304" pitchFamily="18" charset="0"/>
                  <a:ea typeface="Times New Roman" panose="02020603050405020304" pitchFamily="18" charset="0"/>
                </a:endParaRPr>
              </a:p>
            </p:txBody>
          </p:sp>
          <p:cxnSp>
            <p:nvCxnSpPr>
              <p:cNvPr id="36" name="Straight Connector 35">
                <a:extLst>
                  <a:ext uri="{FF2B5EF4-FFF2-40B4-BE49-F238E27FC236}">
                    <a16:creationId xmlns:a16="http://schemas.microsoft.com/office/drawing/2014/main" id="{4F880722-8BD4-C544-BE59-667AE3B2ACF4}"/>
                  </a:ext>
                </a:extLst>
              </p:cNvPr>
              <p:cNvCxnSpPr/>
              <p:nvPr/>
            </p:nvCxnSpPr>
            <p:spPr>
              <a:xfrm>
                <a:off x="4538187" y="595570"/>
                <a:ext cx="1034102" cy="0"/>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6D1F9C3A-224D-094B-AAF1-8BC7C30E900C}"/>
                  </a:ext>
                </a:extLst>
              </p:cNvPr>
              <p:cNvCxnSpPr/>
              <p:nvPr/>
            </p:nvCxnSpPr>
            <p:spPr>
              <a:xfrm>
                <a:off x="4538187" y="937242"/>
                <a:ext cx="1034102" cy="0"/>
              </a:xfrm>
              <a:prstGeom prst="line">
                <a:avLst/>
              </a:prstGeom>
              <a:ln w="38100">
                <a:solidFill>
                  <a:schemeClr val="tx1"/>
                </a:solidFill>
                <a:prstDash val="soli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43223761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descr="A screen shot of a computer&#10;&#10;Description automatically generated">
            <a:extLst>
              <a:ext uri="{FF2B5EF4-FFF2-40B4-BE49-F238E27FC236}">
                <a16:creationId xmlns:a16="http://schemas.microsoft.com/office/drawing/2014/main" id="{24EDA77D-7C66-624C-B52C-BD72C29783BA}"/>
              </a:ext>
            </a:extLst>
          </p:cNvPr>
          <p:cNvPicPr>
            <a:picLocks noChangeAspect="1"/>
          </p:cNvPicPr>
          <p:nvPr/>
        </p:nvPicPr>
        <p:blipFill>
          <a:blip r:embed="rId3"/>
          <a:stretch>
            <a:fillRect/>
          </a:stretch>
        </p:blipFill>
        <p:spPr>
          <a:xfrm>
            <a:off x="311727" y="1967311"/>
            <a:ext cx="8520546" cy="4449928"/>
          </a:xfrm>
          <a:prstGeom prst="rect">
            <a:avLst/>
          </a:prstGeom>
        </p:spPr>
      </p:pic>
      <p:sp>
        <p:nvSpPr>
          <p:cNvPr id="2" name="Title 1">
            <a:extLst>
              <a:ext uri="{FF2B5EF4-FFF2-40B4-BE49-F238E27FC236}">
                <a16:creationId xmlns:a16="http://schemas.microsoft.com/office/drawing/2014/main" id="{42627CA8-3E9F-354B-A826-05F686B23750}"/>
              </a:ext>
            </a:extLst>
          </p:cNvPr>
          <p:cNvSpPr>
            <a:spLocks noGrp="1"/>
          </p:cNvSpPr>
          <p:nvPr>
            <p:ph type="title"/>
          </p:nvPr>
        </p:nvSpPr>
        <p:spPr/>
        <p:txBody>
          <a:bodyPr/>
          <a:lstStyle/>
          <a:p>
            <a:r>
              <a:rPr lang="en-JP" dirty="0"/>
              <a:t>Results</a:t>
            </a:r>
          </a:p>
        </p:txBody>
      </p:sp>
      <p:sp>
        <p:nvSpPr>
          <p:cNvPr id="3" name="Content Placeholder 2">
            <a:extLst>
              <a:ext uri="{FF2B5EF4-FFF2-40B4-BE49-F238E27FC236}">
                <a16:creationId xmlns:a16="http://schemas.microsoft.com/office/drawing/2014/main" id="{5A05A5A8-2FED-F04E-B931-7D86C6732A9D}"/>
              </a:ext>
            </a:extLst>
          </p:cNvPr>
          <p:cNvSpPr>
            <a:spLocks noGrp="1"/>
          </p:cNvSpPr>
          <p:nvPr>
            <p:ph idx="1"/>
          </p:nvPr>
        </p:nvSpPr>
        <p:spPr/>
        <p:txBody>
          <a:bodyPr/>
          <a:lstStyle/>
          <a:p>
            <a:r>
              <a:rPr lang="en-JP" dirty="0"/>
              <a:t>1D CNN</a:t>
            </a:r>
          </a:p>
        </p:txBody>
      </p:sp>
      <p:sp>
        <p:nvSpPr>
          <p:cNvPr id="4" name="Slide Number Placeholder 3">
            <a:extLst>
              <a:ext uri="{FF2B5EF4-FFF2-40B4-BE49-F238E27FC236}">
                <a16:creationId xmlns:a16="http://schemas.microsoft.com/office/drawing/2014/main" id="{536CAE27-AD4E-334B-AAB3-8558FF829749}"/>
              </a:ext>
            </a:extLst>
          </p:cNvPr>
          <p:cNvSpPr>
            <a:spLocks noGrp="1"/>
          </p:cNvSpPr>
          <p:nvPr>
            <p:ph type="sldNum" sz="quarter" idx="12"/>
          </p:nvPr>
        </p:nvSpPr>
        <p:spPr/>
        <p:txBody>
          <a:bodyPr/>
          <a:lstStyle/>
          <a:p>
            <a:fld id="{1496A917-549B-0E4E-84B0-9841174236B4}" type="slidenum">
              <a:rPr lang="en-JP" smtClean="0"/>
              <a:pPr/>
              <a:t>32</a:t>
            </a:fld>
            <a:endParaRPr lang="en-JP" dirty="0"/>
          </a:p>
        </p:txBody>
      </p:sp>
      <p:sp>
        <p:nvSpPr>
          <p:cNvPr id="22" name="TextBox 21">
            <a:extLst>
              <a:ext uri="{FF2B5EF4-FFF2-40B4-BE49-F238E27FC236}">
                <a16:creationId xmlns:a16="http://schemas.microsoft.com/office/drawing/2014/main" id="{0825713C-3232-4642-AF5D-EA2B1531FBC8}"/>
              </a:ext>
            </a:extLst>
          </p:cNvPr>
          <p:cNvSpPr txBox="1"/>
          <p:nvPr/>
        </p:nvSpPr>
        <p:spPr>
          <a:xfrm>
            <a:off x="2178659" y="6426676"/>
            <a:ext cx="5112688" cy="369332"/>
          </a:xfrm>
          <a:prstGeom prst="rect">
            <a:avLst/>
          </a:prstGeom>
          <a:noFill/>
        </p:spPr>
        <p:txBody>
          <a:bodyPr wrap="square" rtlCol="0">
            <a:spAutoFit/>
          </a:bodyPr>
          <a:lstStyle/>
          <a:p>
            <a:pPr algn="ctr"/>
            <a:r>
              <a:rPr lang="en-JP" dirty="0">
                <a:solidFill>
                  <a:srgbClr val="FF0000"/>
                </a:solidFill>
              </a:rPr>
              <a:t>Training loss and validation loss are not changed</a:t>
            </a:r>
          </a:p>
        </p:txBody>
      </p:sp>
      <p:sp>
        <p:nvSpPr>
          <p:cNvPr id="23" name="Rectangle 22">
            <a:extLst>
              <a:ext uri="{FF2B5EF4-FFF2-40B4-BE49-F238E27FC236}">
                <a16:creationId xmlns:a16="http://schemas.microsoft.com/office/drawing/2014/main" id="{97CE2C76-86EC-CA4B-B55B-1EE69756C44C}"/>
              </a:ext>
            </a:extLst>
          </p:cNvPr>
          <p:cNvSpPr/>
          <p:nvPr/>
        </p:nvSpPr>
        <p:spPr>
          <a:xfrm>
            <a:off x="6710901" y="2269074"/>
            <a:ext cx="2054649" cy="1925556"/>
          </a:xfrm>
          <a:prstGeom prst="rect">
            <a:avLst/>
          </a:prstGeom>
          <a:noFill/>
          <a:ln w="38100">
            <a:solidFill>
              <a:srgbClr val="FF000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25" name="Rectangle 24">
            <a:extLst>
              <a:ext uri="{FF2B5EF4-FFF2-40B4-BE49-F238E27FC236}">
                <a16:creationId xmlns:a16="http://schemas.microsoft.com/office/drawing/2014/main" id="{E63408D6-BD59-784A-ADDC-6BC199E0B02B}"/>
              </a:ext>
            </a:extLst>
          </p:cNvPr>
          <p:cNvSpPr/>
          <p:nvPr/>
        </p:nvSpPr>
        <p:spPr>
          <a:xfrm>
            <a:off x="4648301" y="4273790"/>
            <a:ext cx="2054649" cy="1925556"/>
          </a:xfrm>
          <a:prstGeom prst="rect">
            <a:avLst/>
          </a:prstGeom>
          <a:noFill/>
          <a:ln w="38100">
            <a:solidFill>
              <a:srgbClr val="FF000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26" name="Rectangle 25">
            <a:extLst>
              <a:ext uri="{FF2B5EF4-FFF2-40B4-BE49-F238E27FC236}">
                <a16:creationId xmlns:a16="http://schemas.microsoft.com/office/drawing/2014/main" id="{0313FD47-2C1C-5749-8DDE-5C378FE131B4}"/>
              </a:ext>
            </a:extLst>
          </p:cNvPr>
          <p:cNvSpPr/>
          <p:nvPr/>
        </p:nvSpPr>
        <p:spPr>
          <a:xfrm>
            <a:off x="2517351" y="4273790"/>
            <a:ext cx="2054649" cy="1925556"/>
          </a:xfrm>
          <a:prstGeom prst="rect">
            <a:avLst/>
          </a:prstGeom>
          <a:noFill/>
          <a:ln w="38100">
            <a:solidFill>
              <a:srgbClr val="FF000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28" name="Rectangle 27">
            <a:extLst>
              <a:ext uri="{FF2B5EF4-FFF2-40B4-BE49-F238E27FC236}">
                <a16:creationId xmlns:a16="http://schemas.microsoft.com/office/drawing/2014/main" id="{0930C2F9-4E6F-8B4E-9EE8-95F1329BA6E2}"/>
              </a:ext>
            </a:extLst>
          </p:cNvPr>
          <p:cNvSpPr/>
          <p:nvPr/>
        </p:nvSpPr>
        <p:spPr>
          <a:xfrm>
            <a:off x="425365" y="4273790"/>
            <a:ext cx="2054649" cy="1925556"/>
          </a:xfrm>
          <a:prstGeom prst="rect">
            <a:avLst/>
          </a:prstGeom>
          <a:noFill/>
          <a:ln w="38100">
            <a:solidFill>
              <a:srgbClr val="FF000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30" name="Rectangle 29">
            <a:extLst>
              <a:ext uri="{FF2B5EF4-FFF2-40B4-BE49-F238E27FC236}">
                <a16:creationId xmlns:a16="http://schemas.microsoft.com/office/drawing/2014/main" id="{F6483285-F743-154F-9DB2-7F656C0B5335}"/>
              </a:ext>
            </a:extLst>
          </p:cNvPr>
          <p:cNvSpPr/>
          <p:nvPr/>
        </p:nvSpPr>
        <p:spPr>
          <a:xfrm>
            <a:off x="2517350" y="2269074"/>
            <a:ext cx="2054649" cy="1925556"/>
          </a:xfrm>
          <a:prstGeom prst="rect">
            <a:avLst/>
          </a:prstGeom>
          <a:noFill/>
          <a:ln w="38100">
            <a:solidFill>
              <a:srgbClr val="FF000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27" name="Rectangle 26">
            <a:extLst>
              <a:ext uri="{FF2B5EF4-FFF2-40B4-BE49-F238E27FC236}">
                <a16:creationId xmlns:a16="http://schemas.microsoft.com/office/drawing/2014/main" id="{4E9A77DC-9FA7-CE4D-9354-2AC4E811DA47}"/>
              </a:ext>
            </a:extLst>
          </p:cNvPr>
          <p:cNvSpPr/>
          <p:nvPr/>
        </p:nvSpPr>
        <p:spPr>
          <a:xfrm>
            <a:off x="4628819" y="2269074"/>
            <a:ext cx="2054649" cy="1925556"/>
          </a:xfrm>
          <a:prstGeom prst="rect">
            <a:avLst/>
          </a:prstGeom>
          <a:noFill/>
          <a:ln w="38100">
            <a:solidFill>
              <a:srgbClr val="FF000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pic>
        <p:nvPicPr>
          <p:cNvPr id="29" name="Picture 28" descr="A picture containing object, clock&#10;&#10;Description automatically generated">
            <a:extLst>
              <a:ext uri="{FF2B5EF4-FFF2-40B4-BE49-F238E27FC236}">
                <a16:creationId xmlns:a16="http://schemas.microsoft.com/office/drawing/2014/main" id="{0ED8B24A-BA14-0744-926E-B5ABC59703C6}"/>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6081132" y="183078"/>
            <a:ext cx="2772719" cy="2000749"/>
          </a:xfrm>
          <a:prstGeom prst="rect">
            <a:avLst/>
          </a:prstGeom>
        </p:spPr>
      </p:pic>
      <p:grpSp>
        <p:nvGrpSpPr>
          <p:cNvPr id="31" name="Group 30">
            <a:extLst>
              <a:ext uri="{FF2B5EF4-FFF2-40B4-BE49-F238E27FC236}">
                <a16:creationId xmlns:a16="http://schemas.microsoft.com/office/drawing/2014/main" id="{4C8A3228-C48C-4441-A7C9-EB10BCE4DB0B}"/>
              </a:ext>
            </a:extLst>
          </p:cNvPr>
          <p:cNvGrpSpPr/>
          <p:nvPr/>
        </p:nvGrpSpPr>
        <p:grpSpPr>
          <a:xfrm>
            <a:off x="3437287" y="30915"/>
            <a:ext cx="2622267" cy="1788828"/>
            <a:chOff x="6303421" y="30915"/>
            <a:chExt cx="2622267" cy="1788828"/>
          </a:xfrm>
        </p:grpSpPr>
        <p:grpSp>
          <p:nvGrpSpPr>
            <p:cNvPr id="32" name="Group 31">
              <a:extLst>
                <a:ext uri="{FF2B5EF4-FFF2-40B4-BE49-F238E27FC236}">
                  <a16:creationId xmlns:a16="http://schemas.microsoft.com/office/drawing/2014/main" id="{D45BDC0C-5DC3-8043-855C-C9E0B074062A}"/>
                </a:ext>
              </a:extLst>
            </p:cNvPr>
            <p:cNvGrpSpPr/>
            <p:nvPr/>
          </p:nvGrpSpPr>
          <p:grpSpPr>
            <a:xfrm>
              <a:off x="7637908" y="229754"/>
              <a:ext cx="1287780" cy="1589989"/>
              <a:chOff x="0" y="-1"/>
              <a:chExt cx="1288170" cy="1590002"/>
            </a:xfrm>
          </p:grpSpPr>
          <p:sp>
            <p:nvSpPr>
              <p:cNvPr id="37" name="Text Box 156">
                <a:extLst>
                  <a:ext uri="{FF2B5EF4-FFF2-40B4-BE49-F238E27FC236}">
                    <a16:creationId xmlns:a16="http://schemas.microsoft.com/office/drawing/2014/main" id="{4B7E6CB5-A132-0147-9FD5-17C0CCC11986}"/>
                  </a:ext>
                </a:extLst>
              </p:cNvPr>
              <p:cNvSpPr txBox="1"/>
              <p:nvPr/>
            </p:nvSpPr>
            <p:spPr>
              <a:xfrm>
                <a:off x="0" y="-1"/>
                <a:ext cx="1288170" cy="1590002"/>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spcAft>
                    <a:spcPts val="0"/>
                  </a:spcAft>
                </a:pPr>
                <a:r>
                  <a:rPr lang="en-US" sz="1200" dirty="0">
                    <a:effectLst/>
                    <a:latin typeface="Arial" panose="020B0604020202020204" pitchFamily="34" charset="0"/>
                    <a:ea typeface="Times New Roman" panose="02020603050405020304" pitchFamily="18" charset="0"/>
                  </a:rPr>
                  <a:t>MLP  </a:t>
                </a:r>
                <a:r>
                  <a:rPr lang="en-US" sz="1200" dirty="0">
                    <a:solidFill>
                      <a:srgbClr val="000000"/>
                    </a:solidFill>
                    <a:effectLst/>
                    <a:latin typeface="Arial" panose="020B0604020202020204" pitchFamily="34" charset="0"/>
                    <a:ea typeface="Times New Roman" panose="02020603050405020304" pitchFamily="18" charset="0"/>
                  </a:rPr>
                  <a:t>          </a:t>
                </a:r>
                <a:r>
                  <a:rPr lang="en-US" sz="1200" dirty="0">
                    <a:effectLst/>
                    <a:latin typeface="Arial" panose="020B0604020202020204" pitchFamily="34" charset="0"/>
                    <a:ea typeface="Times New Roman" panose="02020603050405020304" pitchFamily="18" charset="0"/>
                  </a:rPr>
                  <a:t>        </a:t>
                </a:r>
                <a:endParaRPr lang="en-JP" sz="1200" dirty="0">
                  <a:effectLst/>
                  <a:latin typeface="Times New Roman" panose="02020603050405020304" pitchFamily="18" charset="0"/>
                  <a:ea typeface="Times New Roman" panose="02020603050405020304" pitchFamily="18" charset="0"/>
                </a:endParaRPr>
              </a:p>
              <a:p>
                <a:pPr>
                  <a:spcAft>
                    <a:spcPts val="0"/>
                  </a:spcAft>
                </a:pPr>
                <a:r>
                  <a:rPr lang="en-US" sz="1200" dirty="0">
                    <a:effectLst/>
                    <a:latin typeface="Arial" panose="020B0604020202020204" pitchFamily="34" charset="0"/>
                    <a:ea typeface="Times New Roman" panose="02020603050405020304" pitchFamily="18" charset="0"/>
                  </a:rPr>
                  <a:t> </a:t>
                </a:r>
                <a:endParaRPr lang="en-JP" sz="1200" dirty="0">
                  <a:effectLst/>
                  <a:latin typeface="Times New Roman" panose="02020603050405020304" pitchFamily="18" charset="0"/>
                  <a:ea typeface="Times New Roman" panose="02020603050405020304" pitchFamily="18" charset="0"/>
                </a:endParaRPr>
              </a:p>
              <a:p>
                <a:pPr>
                  <a:spcAft>
                    <a:spcPts val="0"/>
                  </a:spcAft>
                </a:pPr>
                <a:r>
                  <a:rPr lang="en-US" sz="1200" dirty="0">
                    <a:effectLst/>
                    <a:latin typeface="Arial" panose="020B0604020202020204" pitchFamily="34" charset="0"/>
                    <a:ea typeface="Times New Roman" panose="02020603050405020304" pitchFamily="18" charset="0"/>
                  </a:rPr>
                  <a:t>1D CNN</a:t>
                </a:r>
                <a:endParaRPr lang="en-JP" sz="1200" dirty="0">
                  <a:effectLst/>
                  <a:latin typeface="Times New Roman" panose="02020603050405020304" pitchFamily="18" charset="0"/>
                  <a:ea typeface="Times New Roman" panose="02020603050405020304" pitchFamily="18" charset="0"/>
                </a:endParaRPr>
              </a:p>
              <a:p>
                <a:pPr>
                  <a:spcAft>
                    <a:spcPts val="0"/>
                  </a:spcAft>
                </a:pPr>
                <a:r>
                  <a:rPr lang="en-US" sz="1200" dirty="0">
                    <a:effectLst/>
                    <a:latin typeface="Arial" panose="020B0604020202020204" pitchFamily="34" charset="0"/>
                    <a:ea typeface="Times New Roman" panose="02020603050405020304" pitchFamily="18" charset="0"/>
                  </a:rPr>
                  <a:t> </a:t>
                </a:r>
                <a:endParaRPr lang="en-JP" sz="1200" dirty="0">
                  <a:effectLst/>
                  <a:latin typeface="Times New Roman" panose="02020603050405020304" pitchFamily="18" charset="0"/>
                  <a:ea typeface="Times New Roman" panose="02020603050405020304" pitchFamily="18" charset="0"/>
                </a:endParaRPr>
              </a:p>
              <a:p>
                <a:pPr>
                  <a:spcAft>
                    <a:spcPts val="0"/>
                  </a:spcAft>
                </a:pPr>
                <a:r>
                  <a:rPr lang="en-US" sz="1200" dirty="0">
                    <a:effectLst/>
                    <a:latin typeface="Arial" panose="020B0604020202020204" pitchFamily="34" charset="0"/>
                    <a:ea typeface="Times New Roman" panose="02020603050405020304" pitchFamily="18" charset="0"/>
                  </a:rPr>
                  <a:t>KNN (k=3)</a:t>
                </a:r>
                <a:endParaRPr lang="en-JP" sz="1200" dirty="0">
                  <a:effectLst/>
                  <a:latin typeface="Times New Roman" panose="02020603050405020304" pitchFamily="18" charset="0"/>
                  <a:ea typeface="Times New Roman" panose="02020603050405020304" pitchFamily="18" charset="0"/>
                </a:endParaRPr>
              </a:p>
              <a:p>
                <a:pPr>
                  <a:spcAft>
                    <a:spcPts val="0"/>
                  </a:spcAft>
                </a:pPr>
                <a:r>
                  <a:rPr lang="en-US" sz="1200" dirty="0">
                    <a:effectLst/>
                    <a:latin typeface="Arial" panose="020B0604020202020204" pitchFamily="34" charset="0"/>
                    <a:ea typeface="Times New Roman" panose="02020603050405020304" pitchFamily="18" charset="0"/>
                  </a:rPr>
                  <a:t> </a:t>
                </a:r>
                <a:endParaRPr lang="en-JP" sz="1200" dirty="0">
                  <a:effectLst/>
                  <a:latin typeface="Times New Roman" panose="02020603050405020304" pitchFamily="18" charset="0"/>
                  <a:ea typeface="Times New Roman" panose="02020603050405020304" pitchFamily="18" charset="0"/>
                </a:endParaRPr>
              </a:p>
              <a:p>
                <a:pPr>
                  <a:spcAft>
                    <a:spcPts val="0"/>
                  </a:spcAft>
                </a:pPr>
                <a:r>
                  <a:rPr lang="en-US" sz="1200" dirty="0">
                    <a:effectLst/>
                    <a:latin typeface="Arial" panose="020B0604020202020204" pitchFamily="34" charset="0"/>
                    <a:ea typeface="Times New Roman" panose="02020603050405020304" pitchFamily="18" charset="0"/>
                  </a:rPr>
                  <a:t>KNN (k=5)</a:t>
                </a:r>
                <a:endParaRPr lang="en-JP" sz="1200" dirty="0">
                  <a:effectLst/>
                  <a:latin typeface="Times New Roman" panose="02020603050405020304" pitchFamily="18" charset="0"/>
                  <a:ea typeface="Times New Roman" panose="02020603050405020304" pitchFamily="18" charset="0"/>
                </a:endParaRPr>
              </a:p>
              <a:p>
                <a:pPr>
                  <a:spcAft>
                    <a:spcPts val="0"/>
                  </a:spcAft>
                </a:pPr>
                <a:r>
                  <a:rPr lang="en-US" sz="1200" dirty="0">
                    <a:effectLst/>
                    <a:latin typeface="Arial" panose="020B0604020202020204" pitchFamily="34" charset="0"/>
                    <a:ea typeface="Times New Roman" panose="02020603050405020304" pitchFamily="18" charset="0"/>
                  </a:rPr>
                  <a:t> </a:t>
                </a:r>
                <a:endParaRPr lang="en-JP" sz="1200" dirty="0">
                  <a:effectLst/>
                  <a:latin typeface="Times New Roman" panose="02020603050405020304" pitchFamily="18" charset="0"/>
                  <a:ea typeface="Times New Roman" panose="02020603050405020304" pitchFamily="18" charset="0"/>
                </a:endParaRPr>
              </a:p>
            </p:txBody>
          </p:sp>
          <p:sp>
            <p:nvSpPr>
              <p:cNvPr id="38" name="Rectangle 37">
                <a:extLst>
                  <a:ext uri="{FF2B5EF4-FFF2-40B4-BE49-F238E27FC236}">
                    <a16:creationId xmlns:a16="http://schemas.microsoft.com/office/drawing/2014/main" id="{2AAB0CC5-A10B-724C-80EC-56D04AD25649}"/>
                  </a:ext>
                </a:extLst>
              </p:cNvPr>
              <p:cNvSpPr/>
              <p:nvPr/>
            </p:nvSpPr>
            <p:spPr>
              <a:xfrm>
                <a:off x="93443" y="233605"/>
                <a:ext cx="1034540" cy="140164"/>
              </a:xfrm>
              <a:prstGeom prst="rect">
                <a:avLst/>
              </a:prstGeom>
              <a:solidFill>
                <a:srgbClr val="52A55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39" name="Rectangle 38">
                <a:extLst>
                  <a:ext uri="{FF2B5EF4-FFF2-40B4-BE49-F238E27FC236}">
                    <a16:creationId xmlns:a16="http://schemas.microsoft.com/office/drawing/2014/main" id="{DC6F058B-A143-594A-8489-C48B498DE2ED}"/>
                  </a:ext>
                </a:extLst>
              </p:cNvPr>
              <p:cNvSpPr/>
              <p:nvPr/>
            </p:nvSpPr>
            <p:spPr>
              <a:xfrm>
                <a:off x="93443" y="567329"/>
                <a:ext cx="1034540" cy="14016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40" name="Rectangle 39">
                <a:extLst>
                  <a:ext uri="{FF2B5EF4-FFF2-40B4-BE49-F238E27FC236}">
                    <a16:creationId xmlns:a16="http://schemas.microsoft.com/office/drawing/2014/main" id="{1D5EA940-B86D-9849-BEB7-9072E715A77C}"/>
                  </a:ext>
                </a:extLst>
              </p:cNvPr>
              <p:cNvSpPr/>
              <p:nvPr/>
            </p:nvSpPr>
            <p:spPr>
              <a:xfrm>
                <a:off x="93443" y="934425"/>
                <a:ext cx="1034540" cy="140164"/>
              </a:xfrm>
              <a:prstGeom prst="rect">
                <a:avLst/>
              </a:prstGeom>
              <a:solidFill>
                <a:srgbClr val="FDAC2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41" name="Rectangle 40">
                <a:extLst>
                  <a:ext uri="{FF2B5EF4-FFF2-40B4-BE49-F238E27FC236}">
                    <a16:creationId xmlns:a16="http://schemas.microsoft.com/office/drawing/2014/main" id="{916FA495-214B-A845-BEC9-5770A6628CB8}"/>
                  </a:ext>
                </a:extLst>
              </p:cNvPr>
              <p:cNvSpPr/>
              <p:nvPr/>
            </p:nvSpPr>
            <p:spPr>
              <a:xfrm>
                <a:off x="93443" y="1314867"/>
                <a:ext cx="1034540" cy="140164"/>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grpSp>
        <p:grpSp>
          <p:nvGrpSpPr>
            <p:cNvPr id="33" name="Group 32">
              <a:extLst>
                <a:ext uri="{FF2B5EF4-FFF2-40B4-BE49-F238E27FC236}">
                  <a16:creationId xmlns:a16="http://schemas.microsoft.com/office/drawing/2014/main" id="{562ED595-D770-3E43-9B67-ABCD081A5094}"/>
                </a:ext>
              </a:extLst>
            </p:cNvPr>
            <p:cNvGrpSpPr/>
            <p:nvPr/>
          </p:nvGrpSpPr>
          <p:grpSpPr>
            <a:xfrm>
              <a:off x="6303421" y="30915"/>
              <a:ext cx="1287780" cy="1005047"/>
              <a:chOff x="4444772" y="101146"/>
              <a:chExt cx="1287780" cy="1005047"/>
            </a:xfrm>
          </p:grpSpPr>
          <p:sp>
            <p:nvSpPr>
              <p:cNvPr id="34" name="Text Box 156">
                <a:extLst>
                  <a:ext uri="{FF2B5EF4-FFF2-40B4-BE49-F238E27FC236}">
                    <a16:creationId xmlns:a16="http://schemas.microsoft.com/office/drawing/2014/main" id="{FED7D5D2-32D7-754B-BB36-A588B448A28D}"/>
                  </a:ext>
                </a:extLst>
              </p:cNvPr>
              <p:cNvSpPr txBox="1"/>
              <p:nvPr/>
            </p:nvSpPr>
            <p:spPr>
              <a:xfrm>
                <a:off x="4444772" y="101146"/>
                <a:ext cx="1287780" cy="1005047"/>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spcAft>
                    <a:spcPts val="0"/>
                  </a:spcAft>
                </a:pPr>
                <a:r>
                  <a:rPr lang="en-US" sz="1200" dirty="0">
                    <a:effectLst/>
                    <a:latin typeface="Arial" panose="020B0604020202020204" pitchFamily="34" charset="0"/>
                    <a:ea typeface="Times New Roman" panose="02020603050405020304" pitchFamily="18" charset="0"/>
                  </a:rPr>
                  <a:t> </a:t>
                </a:r>
                <a:endParaRPr lang="en-JP" sz="1200" dirty="0">
                  <a:effectLst/>
                  <a:latin typeface="Times New Roman" panose="02020603050405020304" pitchFamily="18" charset="0"/>
                  <a:ea typeface="Times New Roman" panose="02020603050405020304" pitchFamily="18" charset="0"/>
                </a:endParaRPr>
              </a:p>
              <a:p>
                <a:pPr>
                  <a:spcAft>
                    <a:spcPts val="0"/>
                  </a:spcAft>
                </a:pPr>
                <a:r>
                  <a:rPr lang="en-US" sz="1200" dirty="0">
                    <a:effectLst/>
                    <a:latin typeface="Arial" panose="020B0604020202020204" pitchFamily="34" charset="0"/>
                    <a:ea typeface="Times New Roman" panose="02020603050405020304" pitchFamily="18" charset="0"/>
                  </a:rPr>
                  <a:t>Training loss</a:t>
                </a:r>
                <a:endParaRPr lang="en-JP" sz="1200" dirty="0">
                  <a:effectLst/>
                  <a:latin typeface="Times New Roman" panose="02020603050405020304" pitchFamily="18" charset="0"/>
                  <a:ea typeface="Times New Roman" panose="02020603050405020304" pitchFamily="18" charset="0"/>
                </a:endParaRPr>
              </a:p>
              <a:p>
                <a:pPr>
                  <a:spcAft>
                    <a:spcPts val="0"/>
                  </a:spcAft>
                </a:pPr>
                <a:r>
                  <a:rPr lang="en-US" sz="1200" dirty="0">
                    <a:effectLst/>
                    <a:latin typeface="Arial" panose="020B0604020202020204" pitchFamily="34" charset="0"/>
                    <a:ea typeface="Times New Roman" panose="02020603050405020304" pitchFamily="18" charset="0"/>
                  </a:rPr>
                  <a:t> </a:t>
                </a:r>
                <a:endParaRPr lang="en-JP" sz="1200" dirty="0">
                  <a:effectLst/>
                  <a:latin typeface="Times New Roman" panose="02020603050405020304" pitchFamily="18" charset="0"/>
                  <a:ea typeface="Times New Roman" panose="02020603050405020304" pitchFamily="18" charset="0"/>
                </a:endParaRPr>
              </a:p>
              <a:p>
                <a:pPr>
                  <a:spcAft>
                    <a:spcPts val="0"/>
                  </a:spcAft>
                </a:pPr>
                <a:r>
                  <a:rPr lang="en-US" sz="1200" dirty="0">
                    <a:effectLst/>
                    <a:latin typeface="Arial" panose="020B0604020202020204" pitchFamily="34" charset="0"/>
                    <a:ea typeface="Times New Roman" panose="02020603050405020304" pitchFamily="18" charset="0"/>
                  </a:rPr>
                  <a:t>Validation loss</a:t>
                </a:r>
                <a:endParaRPr lang="en-JP" sz="1200" dirty="0">
                  <a:effectLst/>
                  <a:latin typeface="Times New Roman" panose="02020603050405020304" pitchFamily="18" charset="0"/>
                  <a:ea typeface="Times New Roman" panose="02020603050405020304" pitchFamily="18" charset="0"/>
                </a:endParaRPr>
              </a:p>
            </p:txBody>
          </p:sp>
          <p:cxnSp>
            <p:nvCxnSpPr>
              <p:cNvPr id="35" name="Straight Connector 34">
                <a:extLst>
                  <a:ext uri="{FF2B5EF4-FFF2-40B4-BE49-F238E27FC236}">
                    <a16:creationId xmlns:a16="http://schemas.microsoft.com/office/drawing/2014/main" id="{6734C32C-EAEF-E84A-AF5E-FC149A4CD5F3}"/>
                  </a:ext>
                </a:extLst>
              </p:cNvPr>
              <p:cNvCxnSpPr/>
              <p:nvPr/>
            </p:nvCxnSpPr>
            <p:spPr>
              <a:xfrm>
                <a:off x="4538187" y="595570"/>
                <a:ext cx="1034102" cy="0"/>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A72D9D96-6394-414E-A4E4-B83696D368BE}"/>
                  </a:ext>
                </a:extLst>
              </p:cNvPr>
              <p:cNvCxnSpPr/>
              <p:nvPr/>
            </p:nvCxnSpPr>
            <p:spPr>
              <a:xfrm>
                <a:off x="4538187" y="937242"/>
                <a:ext cx="1034102" cy="0"/>
              </a:xfrm>
              <a:prstGeom prst="line">
                <a:avLst/>
              </a:prstGeom>
              <a:ln w="38100">
                <a:solidFill>
                  <a:schemeClr val="tx1"/>
                </a:solidFill>
                <a:prstDash val="soli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40358837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627CA8-3E9F-354B-A826-05F686B23750}"/>
              </a:ext>
            </a:extLst>
          </p:cNvPr>
          <p:cNvSpPr>
            <a:spLocks noGrp="1"/>
          </p:cNvSpPr>
          <p:nvPr>
            <p:ph type="title"/>
          </p:nvPr>
        </p:nvSpPr>
        <p:spPr/>
        <p:txBody>
          <a:bodyPr/>
          <a:lstStyle/>
          <a:p>
            <a:r>
              <a:rPr lang="en-JP" dirty="0"/>
              <a:t>Results</a:t>
            </a:r>
          </a:p>
        </p:txBody>
      </p:sp>
      <p:sp>
        <p:nvSpPr>
          <p:cNvPr id="3" name="Content Placeholder 2">
            <a:extLst>
              <a:ext uri="{FF2B5EF4-FFF2-40B4-BE49-F238E27FC236}">
                <a16:creationId xmlns:a16="http://schemas.microsoft.com/office/drawing/2014/main" id="{5A05A5A8-2FED-F04E-B931-7D86C6732A9D}"/>
              </a:ext>
            </a:extLst>
          </p:cNvPr>
          <p:cNvSpPr>
            <a:spLocks noGrp="1"/>
          </p:cNvSpPr>
          <p:nvPr>
            <p:ph idx="1"/>
          </p:nvPr>
        </p:nvSpPr>
        <p:spPr/>
        <p:txBody>
          <a:bodyPr/>
          <a:lstStyle/>
          <a:p>
            <a:r>
              <a:rPr lang="en-JP" dirty="0"/>
              <a:t>1D CNN</a:t>
            </a:r>
          </a:p>
        </p:txBody>
      </p:sp>
      <p:sp>
        <p:nvSpPr>
          <p:cNvPr id="4" name="Slide Number Placeholder 3">
            <a:extLst>
              <a:ext uri="{FF2B5EF4-FFF2-40B4-BE49-F238E27FC236}">
                <a16:creationId xmlns:a16="http://schemas.microsoft.com/office/drawing/2014/main" id="{536CAE27-AD4E-334B-AAB3-8558FF829749}"/>
              </a:ext>
            </a:extLst>
          </p:cNvPr>
          <p:cNvSpPr>
            <a:spLocks noGrp="1"/>
          </p:cNvSpPr>
          <p:nvPr>
            <p:ph type="sldNum" sz="quarter" idx="12"/>
          </p:nvPr>
        </p:nvSpPr>
        <p:spPr/>
        <p:txBody>
          <a:bodyPr/>
          <a:lstStyle/>
          <a:p>
            <a:fld id="{1496A917-549B-0E4E-84B0-9841174236B4}" type="slidenum">
              <a:rPr lang="en-JP" smtClean="0"/>
              <a:pPr/>
              <a:t>33</a:t>
            </a:fld>
            <a:endParaRPr lang="en-JP" dirty="0"/>
          </a:p>
        </p:txBody>
      </p:sp>
      <p:pic>
        <p:nvPicPr>
          <p:cNvPr id="6" name="Picture 5" descr="A picture containing indoor, table, computer, laptop&#10;&#10;Description automatically generated">
            <a:extLst>
              <a:ext uri="{FF2B5EF4-FFF2-40B4-BE49-F238E27FC236}">
                <a16:creationId xmlns:a16="http://schemas.microsoft.com/office/drawing/2014/main" id="{630AC536-F696-4044-B5B6-345D18612D8F}"/>
              </a:ext>
            </a:extLst>
          </p:cNvPr>
          <p:cNvPicPr>
            <a:picLocks noChangeAspect="1"/>
          </p:cNvPicPr>
          <p:nvPr/>
        </p:nvPicPr>
        <p:blipFill>
          <a:blip r:embed="rId2"/>
          <a:stretch>
            <a:fillRect/>
          </a:stretch>
        </p:blipFill>
        <p:spPr>
          <a:xfrm>
            <a:off x="659187" y="2161414"/>
            <a:ext cx="7719096" cy="4307290"/>
          </a:xfrm>
          <a:prstGeom prst="rect">
            <a:avLst/>
          </a:prstGeom>
        </p:spPr>
      </p:pic>
      <p:pic>
        <p:nvPicPr>
          <p:cNvPr id="20" name="Picture 19" descr="A picture containing object, clock&#10;&#10;Description automatically generated">
            <a:extLst>
              <a:ext uri="{FF2B5EF4-FFF2-40B4-BE49-F238E27FC236}">
                <a16:creationId xmlns:a16="http://schemas.microsoft.com/office/drawing/2014/main" id="{ECC9B612-37E1-5E47-816B-C2F83AF57316}"/>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6081132" y="183078"/>
            <a:ext cx="2772719" cy="2000749"/>
          </a:xfrm>
          <a:prstGeom prst="rect">
            <a:avLst/>
          </a:prstGeom>
        </p:spPr>
      </p:pic>
      <p:grpSp>
        <p:nvGrpSpPr>
          <p:cNvPr id="21" name="Group 20">
            <a:extLst>
              <a:ext uri="{FF2B5EF4-FFF2-40B4-BE49-F238E27FC236}">
                <a16:creationId xmlns:a16="http://schemas.microsoft.com/office/drawing/2014/main" id="{FB05C4FA-E7EC-154B-A1D9-3ECA0E59061B}"/>
              </a:ext>
            </a:extLst>
          </p:cNvPr>
          <p:cNvGrpSpPr/>
          <p:nvPr/>
        </p:nvGrpSpPr>
        <p:grpSpPr>
          <a:xfrm>
            <a:off x="3437287" y="30915"/>
            <a:ext cx="2622267" cy="1788828"/>
            <a:chOff x="6303421" y="30915"/>
            <a:chExt cx="2622267" cy="1788828"/>
          </a:xfrm>
        </p:grpSpPr>
        <p:grpSp>
          <p:nvGrpSpPr>
            <p:cNvPr id="22" name="Group 21">
              <a:extLst>
                <a:ext uri="{FF2B5EF4-FFF2-40B4-BE49-F238E27FC236}">
                  <a16:creationId xmlns:a16="http://schemas.microsoft.com/office/drawing/2014/main" id="{A560B2F8-01D8-4E48-83A4-43D7D13785F2}"/>
                </a:ext>
              </a:extLst>
            </p:cNvPr>
            <p:cNvGrpSpPr/>
            <p:nvPr/>
          </p:nvGrpSpPr>
          <p:grpSpPr>
            <a:xfrm>
              <a:off x="7637908" y="229754"/>
              <a:ext cx="1287780" cy="1589989"/>
              <a:chOff x="0" y="-1"/>
              <a:chExt cx="1288170" cy="1590002"/>
            </a:xfrm>
          </p:grpSpPr>
          <p:sp>
            <p:nvSpPr>
              <p:cNvPr id="27" name="Text Box 156">
                <a:extLst>
                  <a:ext uri="{FF2B5EF4-FFF2-40B4-BE49-F238E27FC236}">
                    <a16:creationId xmlns:a16="http://schemas.microsoft.com/office/drawing/2014/main" id="{E61C5836-EF1B-FE4A-9D24-68E0DC50A552}"/>
                  </a:ext>
                </a:extLst>
              </p:cNvPr>
              <p:cNvSpPr txBox="1"/>
              <p:nvPr/>
            </p:nvSpPr>
            <p:spPr>
              <a:xfrm>
                <a:off x="0" y="-1"/>
                <a:ext cx="1288170" cy="1590002"/>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spcAft>
                    <a:spcPts val="0"/>
                  </a:spcAft>
                </a:pPr>
                <a:r>
                  <a:rPr lang="en-US" sz="1200" dirty="0">
                    <a:effectLst/>
                    <a:latin typeface="Arial" panose="020B0604020202020204" pitchFamily="34" charset="0"/>
                    <a:ea typeface="Times New Roman" panose="02020603050405020304" pitchFamily="18" charset="0"/>
                  </a:rPr>
                  <a:t>MLP  </a:t>
                </a:r>
                <a:r>
                  <a:rPr lang="en-US" sz="1200" dirty="0">
                    <a:solidFill>
                      <a:srgbClr val="000000"/>
                    </a:solidFill>
                    <a:effectLst/>
                    <a:latin typeface="Arial" panose="020B0604020202020204" pitchFamily="34" charset="0"/>
                    <a:ea typeface="Times New Roman" panose="02020603050405020304" pitchFamily="18" charset="0"/>
                  </a:rPr>
                  <a:t>          </a:t>
                </a:r>
                <a:r>
                  <a:rPr lang="en-US" sz="1200" dirty="0">
                    <a:effectLst/>
                    <a:latin typeface="Arial" panose="020B0604020202020204" pitchFamily="34" charset="0"/>
                    <a:ea typeface="Times New Roman" panose="02020603050405020304" pitchFamily="18" charset="0"/>
                  </a:rPr>
                  <a:t>        </a:t>
                </a:r>
                <a:endParaRPr lang="en-JP" sz="1200" dirty="0">
                  <a:effectLst/>
                  <a:latin typeface="Times New Roman" panose="02020603050405020304" pitchFamily="18" charset="0"/>
                  <a:ea typeface="Times New Roman" panose="02020603050405020304" pitchFamily="18" charset="0"/>
                </a:endParaRPr>
              </a:p>
              <a:p>
                <a:pPr>
                  <a:spcAft>
                    <a:spcPts val="0"/>
                  </a:spcAft>
                </a:pPr>
                <a:r>
                  <a:rPr lang="en-US" sz="1200" dirty="0">
                    <a:effectLst/>
                    <a:latin typeface="Arial" panose="020B0604020202020204" pitchFamily="34" charset="0"/>
                    <a:ea typeface="Times New Roman" panose="02020603050405020304" pitchFamily="18" charset="0"/>
                  </a:rPr>
                  <a:t> </a:t>
                </a:r>
                <a:endParaRPr lang="en-JP" sz="1200" dirty="0">
                  <a:effectLst/>
                  <a:latin typeface="Times New Roman" panose="02020603050405020304" pitchFamily="18" charset="0"/>
                  <a:ea typeface="Times New Roman" panose="02020603050405020304" pitchFamily="18" charset="0"/>
                </a:endParaRPr>
              </a:p>
              <a:p>
                <a:pPr>
                  <a:spcAft>
                    <a:spcPts val="0"/>
                  </a:spcAft>
                </a:pPr>
                <a:r>
                  <a:rPr lang="en-US" sz="1200" dirty="0">
                    <a:effectLst/>
                    <a:latin typeface="Arial" panose="020B0604020202020204" pitchFamily="34" charset="0"/>
                    <a:ea typeface="Times New Roman" panose="02020603050405020304" pitchFamily="18" charset="0"/>
                  </a:rPr>
                  <a:t>1D CNN</a:t>
                </a:r>
                <a:endParaRPr lang="en-JP" sz="1200" dirty="0">
                  <a:effectLst/>
                  <a:latin typeface="Times New Roman" panose="02020603050405020304" pitchFamily="18" charset="0"/>
                  <a:ea typeface="Times New Roman" panose="02020603050405020304" pitchFamily="18" charset="0"/>
                </a:endParaRPr>
              </a:p>
              <a:p>
                <a:pPr>
                  <a:spcAft>
                    <a:spcPts val="0"/>
                  </a:spcAft>
                </a:pPr>
                <a:r>
                  <a:rPr lang="en-US" sz="1200" dirty="0">
                    <a:effectLst/>
                    <a:latin typeface="Arial" panose="020B0604020202020204" pitchFamily="34" charset="0"/>
                    <a:ea typeface="Times New Roman" panose="02020603050405020304" pitchFamily="18" charset="0"/>
                  </a:rPr>
                  <a:t> </a:t>
                </a:r>
                <a:endParaRPr lang="en-JP" sz="1200" dirty="0">
                  <a:effectLst/>
                  <a:latin typeface="Times New Roman" panose="02020603050405020304" pitchFamily="18" charset="0"/>
                  <a:ea typeface="Times New Roman" panose="02020603050405020304" pitchFamily="18" charset="0"/>
                </a:endParaRPr>
              </a:p>
              <a:p>
                <a:pPr>
                  <a:spcAft>
                    <a:spcPts val="0"/>
                  </a:spcAft>
                </a:pPr>
                <a:r>
                  <a:rPr lang="en-US" sz="1200" dirty="0">
                    <a:effectLst/>
                    <a:latin typeface="Arial" panose="020B0604020202020204" pitchFamily="34" charset="0"/>
                    <a:ea typeface="Times New Roman" panose="02020603050405020304" pitchFamily="18" charset="0"/>
                  </a:rPr>
                  <a:t>KNN (k=3)</a:t>
                </a:r>
                <a:endParaRPr lang="en-JP" sz="1200" dirty="0">
                  <a:effectLst/>
                  <a:latin typeface="Times New Roman" panose="02020603050405020304" pitchFamily="18" charset="0"/>
                  <a:ea typeface="Times New Roman" panose="02020603050405020304" pitchFamily="18" charset="0"/>
                </a:endParaRPr>
              </a:p>
              <a:p>
                <a:pPr>
                  <a:spcAft>
                    <a:spcPts val="0"/>
                  </a:spcAft>
                </a:pPr>
                <a:r>
                  <a:rPr lang="en-US" sz="1200" dirty="0">
                    <a:effectLst/>
                    <a:latin typeface="Arial" panose="020B0604020202020204" pitchFamily="34" charset="0"/>
                    <a:ea typeface="Times New Roman" panose="02020603050405020304" pitchFamily="18" charset="0"/>
                  </a:rPr>
                  <a:t> </a:t>
                </a:r>
                <a:endParaRPr lang="en-JP" sz="1200" dirty="0">
                  <a:effectLst/>
                  <a:latin typeface="Times New Roman" panose="02020603050405020304" pitchFamily="18" charset="0"/>
                  <a:ea typeface="Times New Roman" panose="02020603050405020304" pitchFamily="18" charset="0"/>
                </a:endParaRPr>
              </a:p>
              <a:p>
                <a:pPr>
                  <a:spcAft>
                    <a:spcPts val="0"/>
                  </a:spcAft>
                </a:pPr>
                <a:r>
                  <a:rPr lang="en-US" sz="1200" dirty="0">
                    <a:effectLst/>
                    <a:latin typeface="Arial" panose="020B0604020202020204" pitchFamily="34" charset="0"/>
                    <a:ea typeface="Times New Roman" panose="02020603050405020304" pitchFamily="18" charset="0"/>
                  </a:rPr>
                  <a:t>KNN (k=5)</a:t>
                </a:r>
                <a:endParaRPr lang="en-JP" sz="1200" dirty="0">
                  <a:effectLst/>
                  <a:latin typeface="Times New Roman" panose="02020603050405020304" pitchFamily="18" charset="0"/>
                  <a:ea typeface="Times New Roman" panose="02020603050405020304" pitchFamily="18" charset="0"/>
                </a:endParaRPr>
              </a:p>
              <a:p>
                <a:pPr>
                  <a:spcAft>
                    <a:spcPts val="0"/>
                  </a:spcAft>
                </a:pPr>
                <a:r>
                  <a:rPr lang="en-US" sz="1200" dirty="0">
                    <a:effectLst/>
                    <a:latin typeface="Arial" panose="020B0604020202020204" pitchFamily="34" charset="0"/>
                    <a:ea typeface="Times New Roman" panose="02020603050405020304" pitchFamily="18" charset="0"/>
                  </a:rPr>
                  <a:t> </a:t>
                </a:r>
                <a:endParaRPr lang="en-JP" sz="1200" dirty="0">
                  <a:effectLst/>
                  <a:latin typeface="Times New Roman" panose="02020603050405020304" pitchFamily="18" charset="0"/>
                  <a:ea typeface="Times New Roman" panose="02020603050405020304" pitchFamily="18" charset="0"/>
                </a:endParaRPr>
              </a:p>
            </p:txBody>
          </p:sp>
          <p:sp>
            <p:nvSpPr>
              <p:cNvPr id="28" name="Rectangle 27">
                <a:extLst>
                  <a:ext uri="{FF2B5EF4-FFF2-40B4-BE49-F238E27FC236}">
                    <a16:creationId xmlns:a16="http://schemas.microsoft.com/office/drawing/2014/main" id="{6B8FC6F9-3405-8E49-9086-6FC92A88C583}"/>
                  </a:ext>
                </a:extLst>
              </p:cNvPr>
              <p:cNvSpPr/>
              <p:nvPr/>
            </p:nvSpPr>
            <p:spPr>
              <a:xfrm>
                <a:off x="93443" y="233605"/>
                <a:ext cx="1034540" cy="140164"/>
              </a:xfrm>
              <a:prstGeom prst="rect">
                <a:avLst/>
              </a:prstGeom>
              <a:solidFill>
                <a:srgbClr val="52A55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29" name="Rectangle 28">
                <a:extLst>
                  <a:ext uri="{FF2B5EF4-FFF2-40B4-BE49-F238E27FC236}">
                    <a16:creationId xmlns:a16="http://schemas.microsoft.com/office/drawing/2014/main" id="{78604EFC-2F3F-9D45-A130-A29D3FF07036}"/>
                  </a:ext>
                </a:extLst>
              </p:cNvPr>
              <p:cNvSpPr/>
              <p:nvPr/>
            </p:nvSpPr>
            <p:spPr>
              <a:xfrm>
                <a:off x="93443" y="567329"/>
                <a:ext cx="1034540" cy="14016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30" name="Rectangle 29">
                <a:extLst>
                  <a:ext uri="{FF2B5EF4-FFF2-40B4-BE49-F238E27FC236}">
                    <a16:creationId xmlns:a16="http://schemas.microsoft.com/office/drawing/2014/main" id="{3BD1D7FA-5906-F145-B99B-BDA4C4330DA2}"/>
                  </a:ext>
                </a:extLst>
              </p:cNvPr>
              <p:cNvSpPr/>
              <p:nvPr/>
            </p:nvSpPr>
            <p:spPr>
              <a:xfrm>
                <a:off x="93443" y="934425"/>
                <a:ext cx="1034540" cy="140164"/>
              </a:xfrm>
              <a:prstGeom prst="rect">
                <a:avLst/>
              </a:prstGeom>
              <a:solidFill>
                <a:srgbClr val="FDAC2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31" name="Rectangle 30">
                <a:extLst>
                  <a:ext uri="{FF2B5EF4-FFF2-40B4-BE49-F238E27FC236}">
                    <a16:creationId xmlns:a16="http://schemas.microsoft.com/office/drawing/2014/main" id="{37C19432-C4AA-6744-881A-19DF345366FC}"/>
                  </a:ext>
                </a:extLst>
              </p:cNvPr>
              <p:cNvSpPr/>
              <p:nvPr/>
            </p:nvSpPr>
            <p:spPr>
              <a:xfrm>
                <a:off x="93443" y="1314867"/>
                <a:ext cx="1034540" cy="140164"/>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grpSp>
        <p:grpSp>
          <p:nvGrpSpPr>
            <p:cNvPr id="23" name="Group 22">
              <a:extLst>
                <a:ext uri="{FF2B5EF4-FFF2-40B4-BE49-F238E27FC236}">
                  <a16:creationId xmlns:a16="http://schemas.microsoft.com/office/drawing/2014/main" id="{DCB659D6-1627-7F4F-AE5F-9DE18E7B7E74}"/>
                </a:ext>
              </a:extLst>
            </p:cNvPr>
            <p:cNvGrpSpPr/>
            <p:nvPr/>
          </p:nvGrpSpPr>
          <p:grpSpPr>
            <a:xfrm>
              <a:off x="6303421" y="30915"/>
              <a:ext cx="1287780" cy="1005047"/>
              <a:chOff x="4444772" y="101146"/>
              <a:chExt cx="1287780" cy="1005047"/>
            </a:xfrm>
          </p:grpSpPr>
          <p:sp>
            <p:nvSpPr>
              <p:cNvPr id="24" name="Text Box 156">
                <a:extLst>
                  <a:ext uri="{FF2B5EF4-FFF2-40B4-BE49-F238E27FC236}">
                    <a16:creationId xmlns:a16="http://schemas.microsoft.com/office/drawing/2014/main" id="{D9616AC2-FECF-0F4C-B192-B84B3ED3C20D}"/>
                  </a:ext>
                </a:extLst>
              </p:cNvPr>
              <p:cNvSpPr txBox="1"/>
              <p:nvPr/>
            </p:nvSpPr>
            <p:spPr>
              <a:xfrm>
                <a:off x="4444772" y="101146"/>
                <a:ext cx="1287780" cy="1005047"/>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spcAft>
                    <a:spcPts val="0"/>
                  </a:spcAft>
                </a:pPr>
                <a:r>
                  <a:rPr lang="en-US" sz="1200" dirty="0">
                    <a:effectLst/>
                    <a:latin typeface="Arial" panose="020B0604020202020204" pitchFamily="34" charset="0"/>
                    <a:ea typeface="Times New Roman" panose="02020603050405020304" pitchFamily="18" charset="0"/>
                  </a:rPr>
                  <a:t> </a:t>
                </a:r>
                <a:endParaRPr lang="en-JP" sz="1200" dirty="0">
                  <a:effectLst/>
                  <a:latin typeface="Times New Roman" panose="02020603050405020304" pitchFamily="18" charset="0"/>
                  <a:ea typeface="Times New Roman" panose="02020603050405020304" pitchFamily="18" charset="0"/>
                </a:endParaRPr>
              </a:p>
              <a:p>
                <a:pPr>
                  <a:spcAft>
                    <a:spcPts val="0"/>
                  </a:spcAft>
                </a:pPr>
                <a:r>
                  <a:rPr lang="en-US" sz="1200" dirty="0">
                    <a:effectLst/>
                    <a:latin typeface="Arial" panose="020B0604020202020204" pitchFamily="34" charset="0"/>
                    <a:ea typeface="Times New Roman" panose="02020603050405020304" pitchFamily="18" charset="0"/>
                  </a:rPr>
                  <a:t>Training loss</a:t>
                </a:r>
                <a:endParaRPr lang="en-JP" sz="1200" dirty="0">
                  <a:effectLst/>
                  <a:latin typeface="Times New Roman" panose="02020603050405020304" pitchFamily="18" charset="0"/>
                  <a:ea typeface="Times New Roman" panose="02020603050405020304" pitchFamily="18" charset="0"/>
                </a:endParaRPr>
              </a:p>
              <a:p>
                <a:pPr>
                  <a:spcAft>
                    <a:spcPts val="0"/>
                  </a:spcAft>
                </a:pPr>
                <a:r>
                  <a:rPr lang="en-US" sz="1200" dirty="0">
                    <a:effectLst/>
                    <a:latin typeface="Arial" panose="020B0604020202020204" pitchFamily="34" charset="0"/>
                    <a:ea typeface="Times New Roman" panose="02020603050405020304" pitchFamily="18" charset="0"/>
                  </a:rPr>
                  <a:t> </a:t>
                </a:r>
                <a:endParaRPr lang="en-JP" sz="1200" dirty="0">
                  <a:effectLst/>
                  <a:latin typeface="Times New Roman" panose="02020603050405020304" pitchFamily="18" charset="0"/>
                  <a:ea typeface="Times New Roman" panose="02020603050405020304" pitchFamily="18" charset="0"/>
                </a:endParaRPr>
              </a:p>
              <a:p>
                <a:pPr>
                  <a:spcAft>
                    <a:spcPts val="0"/>
                  </a:spcAft>
                </a:pPr>
                <a:r>
                  <a:rPr lang="en-US" sz="1200" dirty="0">
                    <a:effectLst/>
                    <a:latin typeface="Arial" panose="020B0604020202020204" pitchFamily="34" charset="0"/>
                    <a:ea typeface="Times New Roman" panose="02020603050405020304" pitchFamily="18" charset="0"/>
                  </a:rPr>
                  <a:t>Validation loss</a:t>
                </a:r>
                <a:endParaRPr lang="en-JP" sz="1200" dirty="0">
                  <a:effectLst/>
                  <a:latin typeface="Times New Roman" panose="02020603050405020304" pitchFamily="18" charset="0"/>
                  <a:ea typeface="Times New Roman" panose="02020603050405020304" pitchFamily="18" charset="0"/>
                </a:endParaRPr>
              </a:p>
            </p:txBody>
          </p:sp>
          <p:cxnSp>
            <p:nvCxnSpPr>
              <p:cNvPr id="25" name="Straight Connector 24">
                <a:extLst>
                  <a:ext uri="{FF2B5EF4-FFF2-40B4-BE49-F238E27FC236}">
                    <a16:creationId xmlns:a16="http://schemas.microsoft.com/office/drawing/2014/main" id="{47366BCB-F9FE-7148-A11D-10E6ECF7F8B2}"/>
                  </a:ext>
                </a:extLst>
              </p:cNvPr>
              <p:cNvCxnSpPr/>
              <p:nvPr/>
            </p:nvCxnSpPr>
            <p:spPr>
              <a:xfrm>
                <a:off x="4538187" y="595570"/>
                <a:ext cx="1034102" cy="0"/>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74E25C14-6FA0-2047-87F2-B3FA5254DA90}"/>
                  </a:ext>
                </a:extLst>
              </p:cNvPr>
              <p:cNvCxnSpPr/>
              <p:nvPr/>
            </p:nvCxnSpPr>
            <p:spPr>
              <a:xfrm>
                <a:off x="4538187" y="937242"/>
                <a:ext cx="1034102" cy="0"/>
              </a:xfrm>
              <a:prstGeom prst="line">
                <a:avLst/>
              </a:prstGeom>
              <a:ln w="38100">
                <a:solidFill>
                  <a:schemeClr val="tx1"/>
                </a:solidFill>
                <a:prstDash val="soli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15601725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627CA8-3E9F-354B-A826-05F686B23750}"/>
              </a:ext>
            </a:extLst>
          </p:cNvPr>
          <p:cNvSpPr>
            <a:spLocks noGrp="1"/>
          </p:cNvSpPr>
          <p:nvPr>
            <p:ph type="title"/>
          </p:nvPr>
        </p:nvSpPr>
        <p:spPr/>
        <p:txBody>
          <a:bodyPr/>
          <a:lstStyle/>
          <a:p>
            <a:r>
              <a:rPr lang="en-JP" dirty="0"/>
              <a:t>Results</a:t>
            </a:r>
          </a:p>
        </p:txBody>
      </p:sp>
      <p:sp>
        <p:nvSpPr>
          <p:cNvPr id="3" name="Content Placeholder 2">
            <a:extLst>
              <a:ext uri="{FF2B5EF4-FFF2-40B4-BE49-F238E27FC236}">
                <a16:creationId xmlns:a16="http://schemas.microsoft.com/office/drawing/2014/main" id="{5A05A5A8-2FED-F04E-B931-7D86C6732A9D}"/>
              </a:ext>
            </a:extLst>
          </p:cNvPr>
          <p:cNvSpPr>
            <a:spLocks noGrp="1"/>
          </p:cNvSpPr>
          <p:nvPr>
            <p:ph idx="1"/>
          </p:nvPr>
        </p:nvSpPr>
        <p:spPr/>
        <p:txBody>
          <a:bodyPr/>
          <a:lstStyle/>
          <a:p>
            <a:r>
              <a:rPr lang="en-JP" dirty="0"/>
              <a:t>1D CNN</a:t>
            </a:r>
          </a:p>
        </p:txBody>
      </p:sp>
      <p:sp>
        <p:nvSpPr>
          <p:cNvPr id="4" name="Slide Number Placeholder 3">
            <a:extLst>
              <a:ext uri="{FF2B5EF4-FFF2-40B4-BE49-F238E27FC236}">
                <a16:creationId xmlns:a16="http://schemas.microsoft.com/office/drawing/2014/main" id="{536CAE27-AD4E-334B-AAB3-8558FF829749}"/>
              </a:ext>
            </a:extLst>
          </p:cNvPr>
          <p:cNvSpPr>
            <a:spLocks noGrp="1"/>
          </p:cNvSpPr>
          <p:nvPr>
            <p:ph type="sldNum" sz="quarter" idx="12"/>
          </p:nvPr>
        </p:nvSpPr>
        <p:spPr/>
        <p:txBody>
          <a:bodyPr/>
          <a:lstStyle/>
          <a:p>
            <a:fld id="{1496A917-549B-0E4E-84B0-9841174236B4}" type="slidenum">
              <a:rPr lang="en-JP" smtClean="0"/>
              <a:pPr/>
              <a:t>34</a:t>
            </a:fld>
            <a:endParaRPr lang="en-JP" dirty="0"/>
          </a:p>
        </p:txBody>
      </p:sp>
      <p:sp>
        <p:nvSpPr>
          <p:cNvPr id="20" name="TextBox 19">
            <a:extLst>
              <a:ext uri="{FF2B5EF4-FFF2-40B4-BE49-F238E27FC236}">
                <a16:creationId xmlns:a16="http://schemas.microsoft.com/office/drawing/2014/main" id="{17D0162F-F3D6-8743-B30E-4C643CEB1B2C}"/>
              </a:ext>
            </a:extLst>
          </p:cNvPr>
          <p:cNvSpPr txBox="1"/>
          <p:nvPr/>
        </p:nvSpPr>
        <p:spPr>
          <a:xfrm>
            <a:off x="2615981" y="6457753"/>
            <a:ext cx="4238043" cy="369332"/>
          </a:xfrm>
          <a:prstGeom prst="rect">
            <a:avLst/>
          </a:prstGeom>
          <a:noFill/>
        </p:spPr>
        <p:txBody>
          <a:bodyPr wrap="square" rtlCol="0">
            <a:spAutoFit/>
          </a:bodyPr>
          <a:lstStyle/>
          <a:p>
            <a:pPr algn="ctr"/>
            <a:r>
              <a:rPr lang="en-JP" dirty="0">
                <a:solidFill>
                  <a:srgbClr val="FF0000"/>
                </a:solidFill>
              </a:rPr>
              <a:t>Prediction is nearly a straight line</a:t>
            </a:r>
          </a:p>
        </p:txBody>
      </p:sp>
      <p:sp>
        <p:nvSpPr>
          <p:cNvPr id="21" name="Rectangle 20">
            <a:extLst>
              <a:ext uri="{FF2B5EF4-FFF2-40B4-BE49-F238E27FC236}">
                <a16:creationId xmlns:a16="http://schemas.microsoft.com/office/drawing/2014/main" id="{2DBBFC5C-9FFB-944E-A787-57FEC3FB42DB}"/>
              </a:ext>
            </a:extLst>
          </p:cNvPr>
          <p:cNvSpPr/>
          <p:nvPr/>
        </p:nvSpPr>
        <p:spPr>
          <a:xfrm>
            <a:off x="2727297" y="2396225"/>
            <a:ext cx="1844702" cy="1925556"/>
          </a:xfrm>
          <a:prstGeom prst="rect">
            <a:avLst/>
          </a:prstGeom>
          <a:noFill/>
          <a:ln w="38100">
            <a:solidFill>
              <a:srgbClr val="FF000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22" name="Rectangle 21">
            <a:extLst>
              <a:ext uri="{FF2B5EF4-FFF2-40B4-BE49-F238E27FC236}">
                <a16:creationId xmlns:a16="http://schemas.microsoft.com/office/drawing/2014/main" id="{31F0B867-073B-A645-8789-3F1EBF005ABA}"/>
              </a:ext>
            </a:extLst>
          </p:cNvPr>
          <p:cNvSpPr/>
          <p:nvPr/>
        </p:nvSpPr>
        <p:spPr>
          <a:xfrm>
            <a:off x="852744" y="2396225"/>
            <a:ext cx="1844702" cy="1925556"/>
          </a:xfrm>
          <a:prstGeom prst="rect">
            <a:avLst/>
          </a:prstGeom>
          <a:noFill/>
          <a:ln w="38100">
            <a:solidFill>
              <a:srgbClr val="FF000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23" name="Rectangle 22">
            <a:extLst>
              <a:ext uri="{FF2B5EF4-FFF2-40B4-BE49-F238E27FC236}">
                <a16:creationId xmlns:a16="http://schemas.microsoft.com/office/drawing/2014/main" id="{CF7BDF7D-1B4C-814F-8634-C93D42B3CDD1}"/>
              </a:ext>
            </a:extLst>
          </p:cNvPr>
          <p:cNvSpPr/>
          <p:nvPr/>
        </p:nvSpPr>
        <p:spPr>
          <a:xfrm>
            <a:off x="4735002" y="4331009"/>
            <a:ext cx="1844702" cy="1925556"/>
          </a:xfrm>
          <a:prstGeom prst="rect">
            <a:avLst/>
          </a:prstGeom>
          <a:noFill/>
          <a:ln w="38100">
            <a:solidFill>
              <a:srgbClr val="FF000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25" name="Rectangle 24">
            <a:extLst>
              <a:ext uri="{FF2B5EF4-FFF2-40B4-BE49-F238E27FC236}">
                <a16:creationId xmlns:a16="http://schemas.microsoft.com/office/drawing/2014/main" id="{F30C13BB-28EB-ED49-B34D-346039A4E922}"/>
              </a:ext>
            </a:extLst>
          </p:cNvPr>
          <p:cNvSpPr/>
          <p:nvPr/>
        </p:nvSpPr>
        <p:spPr>
          <a:xfrm>
            <a:off x="2727297" y="4331009"/>
            <a:ext cx="1844702" cy="1925556"/>
          </a:xfrm>
          <a:prstGeom prst="rect">
            <a:avLst/>
          </a:prstGeom>
          <a:noFill/>
          <a:ln w="38100">
            <a:solidFill>
              <a:srgbClr val="FF000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26" name="Rectangle 25">
            <a:extLst>
              <a:ext uri="{FF2B5EF4-FFF2-40B4-BE49-F238E27FC236}">
                <a16:creationId xmlns:a16="http://schemas.microsoft.com/office/drawing/2014/main" id="{F95905E8-A5E9-974B-BD4A-021C40CFEB0B}"/>
              </a:ext>
            </a:extLst>
          </p:cNvPr>
          <p:cNvSpPr/>
          <p:nvPr/>
        </p:nvSpPr>
        <p:spPr>
          <a:xfrm>
            <a:off x="846794" y="4331009"/>
            <a:ext cx="1844702" cy="1925556"/>
          </a:xfrm>
          <a:prstGeom prst="rect">
            <a:avLst/>
          </a:prstGeom>
          <a:noFill/>
          <a:ln w="38100">
            <a:solidFill>
              <a:srgbClr val="FF000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28" name="Rectangle 27">
            <a:extLst>
              <a:ext uri="{FF2B5EF4-FFF2-40B4-BE49-F238E27FC236}">
                <a16:creationId xmlns:a16="http://schemas.microsoft.com/office/drawing/2014/main" id="{9282A84E-0B21-C345-AB02-325F33FA17AA}"/>
              </a:ext>
            </a:extLst>
          </p:cNvPr>
          <p:cNvSpPr/>
          <p:nvPr/>
        </p:nvSpPr>
        <p:spPr>
          <a:xfrm>
            <a:off x="6710901" y="2396225"/>
            <a:ext cx="1844702" cy="1925556"/>
          </a:xfrm>
          <a:prstGeom prst="rect">
            <a:avLst/>
          </a:prstGeom>
          <a:noFill/>
          <a:ln w="38100">
            <a:solidFill>
              <a:srgbClr val="FF000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pic>
        <p:nvPicPr>
          <p:cNvPr id="24" name="Picture 23" descr="A picture containing indoor, table, computer, laptop&#10;&#10;Description automatically generated">
            <a:extLst>
              <a:ext uri="{FF2B5EF4-FFF2-40B4-BE49-F238E27FC236}">
                <a16:creationId xmlns:a16="http://schemas.microsoft.com/office/drawing/2014/main" id="{29C43532-3359-CF40-BE27-C26C9E02E363}"/>
              </a:ext>
            </a:extLst>
          </p:cNvPr>
          <p:cNvPicPr>
            <a:picLocks noChangeAspect="1"/>
          </p:cNvPicPr>
          <p:nvPr/>
        </p:nvPicPr>
        <p:blipFill>
          <a:blip r:embed="rId2"/>
          <a:stretch>
            <a:fillRect/>
          </a:stretch>
        </p:blipFill>
        <p:spPr>
          <a:xfrm>
            <a:off x="659187" y="2161414"/>
            <a:ext cx="7719096" cy="4307290"/>
          </a:xfrm>
          <a:prstGeom prst="rect">
            <a:avLst/>
          </a:prstGeom>
        </p:spPr>
      </p:pic>
      <p:pic>
        <p:nvPicPr>
          <p:cNvPr id="27" name="Picture 26" descr="A picture containing object, clock&#10;&#10;Description automatically generated">
            <a:extLst>
              <a:ext uri="{FF2B5EF4-FFF2-40B4-BE49-F238E27FC236}">
                <a16:creationId xmlns:a16="http://schemas.microsoft.com/office/drawing/2014/main" id="{672483B5-7711-1045-96A2-19577B2F0CC2}"/>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6081132" y="183078"/>
            <a:ext cx="2772719" cy="2000749"/>
          </a:xfrm>
          <a:prstGeom prst="rect">
            <a:avLst/>
          </a:prstGeom>
        </p:spPr>
      </p:pic>
      <p:grpSp>
        <p:nvGrpSpPr>
          <p:cNvPr id="29" name="Group 28">
            <a:extLst>
              <a:ext uri="{FF2B5EF4-FFF2-40B4-BE49-F238E27FC236}">
                <a16:creationId xmlns:a16="http://schemas.microsoft.com/office/drawing/2014/main" id="{C4248967-68CA-4643-A9DC-94580522993B}"/>
              </a:ext>
            </a:extLst>
          </p:cNvPr>
          <p:cNvGrpSpPr/>
          <p:nvPr/>
        </p:nvGrpSpPr>
        <p:grpSpPr>
          <a:xfrm>
            <a:off x="3437287" y="30915"/>
            <a:ext cx="2622267" cy="1788828"/>
            <a:chOff x="6303421" y="30915"/>
            <a:chExt cx="2622267" cy="1788828"/>
          </a:xfrm>
        </p:grpSpPr>
        <p:grpSp>
          <p:nvGrpSpPr>
            <p:cNvPr id="30" name="Group 29">
              <a:extLst>
                <a:ext uri="{FF2B5EF4-FFF2-40B4-BE49-F238E27FC236}">
                  <a16:creationId xmlns:a16="http://schemas.microsoft.com/office/drawing/2014/main" id="{4A20E276-5760-1D43-98FF-9D5E0F56884E}"/>
                </a:ext>
              </a:extLst>
            </p:cNvPr>
            <p:cNvGrpSpPr/>
            <p:nvPr/>
          </p:nvGrpSpPr>
          <p:grpSpPr>
            <a:xfrm>
              <a:off x="7637908" y="229754"/>
              <a:ext cx="1287780" cy="1589989"/>
              <a:chOff x="0" y="-1"/>
              <a:chExt cx="1288170" cy="1590002"/>
            </a:xfrm>
          </p:grpSpPr>
          <p:sp>
            <p:nvSpPr>
              <p:cNvPr id="35" name="Text Box 156">
                <a:extLst>
                  <a:ext uri="{FF2B5EF4-FFF2-40B4-BE49-F238E27FC236}">
                    <a16:creationId xmlns:a16="http://schemas.microsoft.com/office/drawing/2014/main" id="{1C391EEA-DC93-6548-BFEF-3B865F07263E}"/>
                  </a:ext>
                </a:extLst>
              </p:cNvPr>
              <p:cNvSpPr txBox="1"/>
              <p:nvPr/>
            </p:nvSpPr>
            <p:spPr>
              <a:xfrm>
                <a:off x="0" y="-1"/>
                <a:ext cx="1288170" cy="1590002"/>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spcAft>
                    <a:spcPts val="0"/>
                  </a:spcAft>
                </a:pPr>
                <a:r>
                  <a:rPr lang="en-US" sz="1200" dirty="0">
                    <a:effectLst/>
                    <a:latin typeface="Arial" panose="020B0604020202020204" pitchFamily="34" charset="0"/>
                    <a:ea typeface="Times New Roman" panose="02020603050405020304" pitchFamily="18" charset="0"/>
                  </a:rPr>
                  <a:t>MLP  </a:t>
                </a:r>
                <a:r>
                  <a:rPr lang="en-US" sz="1200" dirty="0">
                    <a:solidFill>
                      <a:srgbClr val="000000"/>
                    </a:solidFill>
                    <a:effectLst/>
                    <a:latin typeface="Arial" panose="020B0604020202020204" pitchFamily="34" charset="0"/>
                    <a:ea typeface="Times New Roman" panose="02020603050405020304" pitchFamily="18" charset="0"/>
                  </a:rPr>
                  <a:t>          </a:t>
                </a:r>
                <a:r>
                  <a:rPr lang="en-US" sz="1200" dirty="0">
                    <a:effectLst/>
                    <a:latin typeface="Arial" panose="020B0604020202020204" pitchFamily="34" charset="0"/>
                    <a:ea typeface="Times New Roman" panose="02020603050405020304" pitchFamily="18" charset="0"/>
                  </a:rPr>
                  <a:t>        </a:t>
                </a:r>
                <a:endParaRPr lang="en-JP" sz="1200" dirty="0">
                  <a:effectLst/>
                  <a:latin typeface="Times New Roman" panose="02020603050405020304" pitchFamily="18" charset="0"/>
                  <a:ea typeface="Times New Roman" panose="02020603050405020304" pitchFamily="18" charset="0"/>
                </a:endParaRPr>
              </a:p>
              <a:p>
                <a:pPr>
                  <a:spcAft>
                    <a:spcPts val="0"/>
                  </a:spcAft>
                </a:pPr>
                <a:r>
                  <a:rPr lang="en-US" sz="1200" dirty="0">
                    <a:effectLst/>
                    <a:latin typeface="Arial" panose="020B0604020202020204" pitchFamily="34" charset="0"/>
                    <a:ea typeface="Times New Roman" panose="02020603050405020304" pitchFamily="18" charset="0"/>
                  </a:rPr>
                  <a:t> </a:t>
                </a:r>
                <a:endParaRPr lang="en-JP" sz="1200" dirty="0">
                  <a:effectLst/>
                  <a:latin typeface="Times New Roman" panose="02020603050405020304" pitchFamily="18" charset="0"/>
                  <a:ea typeface="Times New Roman" panose="02020603050405020304" pitchFamily="18" charset="0"/>
                </a:endParaRPr>
              </a:p>
              <a:p>
                <a:pPr>
                  <a:spcAft>
                    <a:spcPts val="0"/>
                  </a:spcAft>
                </a:pPr>
                <a:r>
                  <a:rPr lang="en-US" sz="1200" dirty="0">
                    <a:effectLst/>
                    <a:latin typeface="Arial" panose="020B0604020202020204" pitchFamily="34" charset="0"/>
                    <a:ea typeface="Times New Roman" panose="02020603050405020304" pitchFamily="18" charset="0"/>
                  </a:rPr>
                  <a:t>1D CNN</a:t>
                </a:r>
                <a:endParaRPr lang="en-JP" sz="1200" dirty="0">
                  <a:effectLst/>
                  <a:latin typeface="Times New Roman" panose="02020603050405020304" pitchFamily="18" charset="0"/>
                  <a:ea typeface="Times New Roman" panose="02020603050405020304" pitchFamily="18" charset="0"/>
                </a:endParaRPr>
              </a:p>
              <a:p>
                <a:pPr>
                  <a:spcAft>
                    <a:spcPts val="0"/>
                  </a:spcAft>
                </a:pPr>
                <a:r>
                  <a:rPr lang="en-US" sz="1200" dirty="0">
                    <a:effectLst/>
                    <a:latin typeface="Arial" panose="020B0604020202020204" pitchFamily="34" charset="0"/>
                    <a:ea typeface="Times New Roman" panose="02020603050405020304" pitchFamily="18" charset="0"/>
                  </a:rPr>
                  <a:t> </a:t>
                </a:r>
                <a:endParaRPr lang="en-JP" sz="1200" dirty="0">
                  <a:effectLst/>
                  <a:latin typeface="Times New Roman" panose="02020603050405020304" pitchFamily="18" charset="0"/>
                  <a:ea typeface="Times New Roman" panose="02020603050405020304" pitchFamily="18" charset="0"/>
                </a:endParaRPr>
              </a:p>
              <a:p>
                <a:pPr>
                  <a:spcAft>
                    <a:spcPts val="0"/>
                  </a:spcAft>
                </a:pPr>
                <a:r>
                  <a:rPr lang="en-US" sz="1200" dirty="0">
                    <a:effectLst/>
                    <a:latin typeface="Arial" panose="020B0604020202020204" pitchFamily="34" charset="0"/>
                    <a:ea typeface="Times New Roman" panose="02020603050405020304" pitchFamily="18" charset="0"/>
                  </a:rPr>
                  <a:t>KNN (k=3)</a:t>
                </a:r>
                <a:endParaRPr lang="en-JP" sz="1200" dirty="0">
                  <a:effectLst/>
                  <a:latin typeface="Times New Roman" panose="02020603050405020304" pitchFamily="18" charset="0"/>
                  <a:ea typeface="Times New Roman" panose="02020603050405020304" pitchFamily="18" charset="0"/>
                </a:endParaRPr>
              </a:p>
              <a:p>
                <a:pPr>
                  <a:spcAft>
                    <a:spcPts val="0"/>
                  </a:spcAft>
                </a:pPr>
                <a:r>
                  <a:rPr lang="en-US" sz="1200" dirty="0">
                    <a:effectLst/>
                    <a:latin typeface="Arial" panose="020B0604020202020204" pitchFamily="34" charset="0"/>
                    <a:ea typeface="Times New Roman" panose="02020603050405020304" pitchFamily="18" charset="0"/>
                  </a:rPr>
                  <a:t> </a:t>
                </a:r>
                <a:endParaRPr lang="en-JP" sz="1200" dirty="0">
                  <a:effectLst/>
                  <a:latin typeface="Times New Roman" panose="02020603050405020304" pitchFamily="18" charset="0"/>
                  <a:ea typeface="Times New Roman" panose="02020603050405020304" pitchFamily="18" charset="0"/>
                </a:endParaRPr>
              </a:p>
              <a:p>
                <a:pPr>
                  <a:spcAft>
                    <a:spcPts val="0"/>
                  </a:spcAft>
                </a:pPr>
                <a:r>
                  <a:rPr lang="en-US" sz="1200" dirty="0">
                    <a:effectLst/>
                    <a:latin typeface="Arial" panose="020B0604020202020204" pitchFamily="34" charset="0"/>
                    <a:ea typeface="Times New Roman" panose="02020603050405020304" pitchFamily="18" charset="0"/>
                  </a:rPr>
                  <a:t>KNN (k=5)</a:t>
                </a:r>
                <a:endParaRPr lang="en-JP" sz="1200" dirty="0">
                  <a:effectLst/>
                  <a:latin typeface="Times New Roman" panose="02020603050405020304" pitchFamily="18" charset="0"/>
                  <a:ea typeface="Times New Roman" panose="02020603050405020304" pitchFamily="18" charset="0"/>
                </a:endParaRPr>
              </a:p>
              <a:p>
                <a:pPr>
                  <a:spcAft>
                    <a:spcPts val="0"/>
                  </a:spcAft>
                </a:pPr>
                <a:r>
                  <a:rPr lang="en-US" sz="1200" dirty="0">
                    <a:effectLst/>
                    <a:latin typeface="Arial" panose="020B0604020202020204" pitchFamily="34" charset="0"/>
                    <a:ea typeface="Times New Roman" panose="02020603050405020304" pitchFamily="18" charset="0"/>
                  </a:rPr>
                  <a:t> </a:t>
                </a:r>
                <a:endParaRPr lang="en-JP" sz="1200" dirty="0">
                  <a:effectLst/>
                  <a:latin typeface="Times New Roman" panose="02020603050405020304" pitchFamily="18" charset="0"/>
                  <a:ea typeface="Times New Roman" panose="02020603050405020304" pitchFamily="18" charset="0"/>
                </a:endParaRPr>
              </a:p>
            </p:txBody>
          </p:sp>
          <p:sp>
            <p:nvSpPr>
              <p:cNvPr id="36" name="Rectangle 35">
                <a:extLst>
                  <a:ext uri="{FF2B5EF4-FFF2-40B4-BE49-F238E27FC236}">
                    <a16:creationId xmlns:a16="http://schemas.microsoft.com/office/drawing/2014/main" id="{60746D42-3879-5A4E-BBE6-0DA3A9A8DFA5}"/>
                  </a:ext>
                </a:extLst>
              </p:cNvPr>
              <p:cNvSpPr/>
              <p:nvPr/>
            </p:nvSpPr>
            <p:spPr>
              <a:xfrm>
                <a:off x="93443" y="233605"/>
                <a:ext cx="1034540" cy="140164"/>
              </a:xfrm>
              <a:prstGeom prst="rect">
                <a:avLst/>
              </a:prstGeom>
              <a:solidFill>
                <a:srgbClr val="52A55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37" name="Rectangle 36">
                <a:extLst>
                  <a:ext uri="{FF2B5EF4-FFF2-40B4-BE49-F238E27FC236}">
                    <a16:creationId xmlns:a16="http://schemas.microsoft.com/office/drawing/2014/main" id="{998FB314-8C54-0741-BB3A-B1B98210EAB3}"/>
                  </a:ext>
                </a:extLst>
              </p:cNvPr>
              <p:cNvSpPr/>
              <p:nvPr/>
            </p:nvSpPr>
            <p:spPr>
              <a:xfrm>
                <a:off x="93443" y="567329"/>
                <a:ext cx="1034540" cy="14016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38" name="Rectangle 37">
                <a:extLst>
                  <a:ext uri="{FF2B5EF4-FFF2-40B4-BE49-F238E27FC236}">
                    <a16:creationId xmlns:a16="http://schemas.microsoft.com/office/drawing/2014/main" id="{AC7A4731-A1C5-BD4C-B1FF-8C45B0FF9F17}"/>
                  </a:ext>
                </a:extLst>
              </p:cNvPr>
              <p:cNvSpPr/>
              <p:nvPr/>
            </p:nvSpPr>
            <p:spPr>
              <a:xfrm>
                <a:off x="93443" y="934425"/>
                <a:ext cx="1034540" cy="140164"/>
              </a:xfrm>
              <a:prstGeom prst="rect">
                <a:avLst/>
              </a:prstGeom>
              <a:solidFill>
                <a:srgbClr val="FDAC2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39" name="Rectangle 38">
                <a:extLst>
                  <a:ext uri="{FF2B5EF4-FFF2-40B4-BE49-F238E27FC236}">
                    <a16:creationId xmlns:a16="http://schemas.microsoft.com/office/drawing/2014/main" id="{D46C05A4-AABC-8C46-BAF7-6B25C3BD8C4A}"/>
                  </a:ext>
                </a:extLst>
              </p:cNvPr>
              <p:cNvSpPr/>
              <p:nvPr/>
            </p:nvSpPr>
            <p:spPr>
              <a:xfrm>
                <a:off x="93443" y="1314867"/>
                <a:ext cx="1034540" cy="140164"/>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grpSp>
        <p:grpSp>
          <p:nvGrpSpPr>
            <p:cNvPr id="31" name="Group 30">
              <a:extLst>
                <a:ext uri="{FF2B5EF4-FFF2-40B4-BE49-F238E27FC236}">
                  <a16:creationId xmlns:a16="http://schemas.microsoft.com/office/drawing/2014/main" id="{B92F70A4-7056-DC4D-BFCC-1CEF027852B0}"/>
                </a:ext>
              </a:extLst>
            </p:cNvPr>
            <p:cNvGrpSpPr/>
            <p:nvPr/>
          </p:nvGrpSpPr>
          <p:grpSpPr>
            <a:xfrm>
              <a:off x="6303421" y="30915"/>
              <a:ext cx="1287780" cy="1005047"/>
              <a:chOff x="4444772" y="101146"/>
              <a:chExt cx="1287780" cy="1005047"/>
            </a:xfrm>
          </p:grpSpPr>
          <p:sp>
            <p:nvSpPr>
              <p:cNvPr id="32" name="Text Box 156">
                <a:extLst>
                  <a:ext uri="{FF2B5EF4-FFF2-40B4-BE49-F238E27FC236}">
                    <a16:creationId xmlns:a16="http://schemas.microsoft.com/office/drawing/2014/main" id="{21B3D6A7-169F-2849-B4CC-35959C351C03}"/>
                  </a:ext>
                </a:extLst>
              </p:cNvPr>
              <p:cNvSpPr txBox="1"/>
              <p:nvPr/>
            </p:nvSpPr>
            <p:spPr>
              <a:xfrm>
                <a:off x="4444772" y="101146"/>
                <a:ext cx="1287780" cy="1005047"/>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spcAft>
                    <a:spcPts val="0"/>
                  </a:spcAft>
                </a:pPr>
                <a:r>
                  <a:rPr lang="en-US" sz="1200" dirty="0">
                    <a:effectLst/>
                    <a:latin typeface="Arial" panose="020B0604020202020204" pitchFamily="34" charset="0"/>
                    <a:ea typeface="Times New Roman" panose="02020603050405020304" pitchFamily="18" charset="0"/>
                  </a:rPr>
                  <a:t> </a:t>
                </a:r>
                <a:endParaRPr lang="en-JP" sz="1200" dirty="0">
                  <a:effectLst/>
                  <a:latin typeface="Times New Roman" panose="02020603050405020304" pitchFamily="18" charset="0"/>
                  <a:ea typeface="Times New Roman" panose="02020603050405020304" pitchFamily="18" charset="0"/>
                </a:endParaRPr>
              </a:p>
              <a:p>
                <a:pPr>
                  <a:spcAft>
                    <a:spcPts val="0"/>
                  </a:spcAft>
                </a:pPr>
                <a:r>
                  <a:rPr lang="en-US" sz="1200" dirty="0">
                    <a:effectLst/>
                    <a:latin typeface="Arial" panose="020B0604020202020204" pitchFamily="34" charset="0"/>
                    <a:ea typeface="Times New Roman" panose="02020603050405020304" pitchFamily="18" charset="0"/>
                  </a:rPr>
                  <a:t>Training loss</a:t>
                </a:r>
                <a:endParaRPr lang="en-JP" sz="1200" dirty="0">
                  <a:effectLst/>
                  <a:latin typeface="Times New Roman" panose="02020603050405020304" pitchFamily="18" charset="0"/>
                  <a:ea typeface="Times New Roman" panose="02020603050405020304" pitchFamily="18" charset="0"/>
                </a:endParaRPr>
              </a:p>
              <a:p>
                <a:pPr>
                  <a:spcAft>
                    <a:spcPts val="0"/>
                  </a:spcAft>
                </a:pPr>
                <a:r>
                  <a:rPr lang="en-US" sz="1200" dirty="0">
                    <a:effectLst/>
                    <a:latin typeface="Arial" panose="020B0604020202020204" pitchFamily="34" charset="0"/>
                    <a:ea typeface="Times New Roman" panose="02020603050405020304" pitchFamily="18" charset="0"/>
                  </a:rPr>
                  <a:t> </a:t>
                </a:r>
                <a:endParaRPr lang="en-JP" sz="1200" dirty="0">
                  <a:effectLst/>
                  <a:latin typeface="Times New Roman" panose="02020603050405020304" pitchFamily="18" charset="0"/>
                  <a:ea typeface="Times New Roman" panose="02020603050405020304" pitchFamily="18" charset="0"/>
                </a:endParaRPr>
              </a:p>
              <a:p>
                <a:pPr>
                  <a:spcAft>
                    <a:spcPts val="0"/>
                  </a:spcAft>
                </a:pPr>
                <a:r>
                  <a:rPr lang="en-US" sz="1200" dirty="0">
                    <a:effectLst/>
                    <a:latin typeface="Arial" panose="020B0604020202020204" pitchFamily="34" charset="0"/>
                    <a:ea typeface="Times New Roman" panose="02020603050405020304" pitchFamily="18" charset="0"/>
                  </a:rPr>
                  <a:t>Validation loss</a:t>
                </a:r>
                <a:endParaRPr lang="en-JP" sz="1200" dirty="0">
                  <a:effectLst/>
                  <a:latin typeface="Times New Roman" panose="02020603050405020304" pitchFamily="18" charset="0"/>
                  <a:ea typeface="Times New Roman" panose="02020603050405020304" pitchFamily="18" charset="0"/>
                </a:endParaRPr>
              </a:p>
            </p:txBody>
          </p:sp>
          <p:cxnSp>
            <p:nvCxnSpPr>
              <p:cNvPr id="33" name="Straight Connector 32">
                <a:extLst>
                  <a:ext uri="{FF2B5EF4-FFF2-40B4-BE49-F238E27FC236}">
                    <a16:creationId xmlns:a16="http://schemas.microsoft.com/office/drawing/2014/main" id="{FB6F30D9-96E9-E248-9AA5-12FDE1D02C34}"/>
                  </a:ext>
                </a:extLst>
              </p:cNvPr>
              <p:cNvCxnSpPr/>
              <p:nvPr/>
            </p:nvCxnSpPr>
            <p:spPr>
              <a:xfrm>
                <a:off x="4538187" y="595570"/>
                <a:ext cx="1034102" cy="0"/>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F5290D2A-937A-2A4D-8341-CFEEB1439E9B}"/>
                  </a:ext>
                </a:extLst>
              </p:cNvPr>
              <p:cNvCxnSpPr/>
              <p:nvPr/>
            </p:nvCxnSpPr>
            <p:spPr>
              <a:xfrm>
                <a:off x="4538187" y="937242"/>
                <a:ext cx="1034102" cy="0"/>
              </a:xfrm>
              <a:prstGeom prst="line">
                <a:avLst/>
              </a:prstGeom>
              <a:ln w="38100">
                <a:solidFill>
                  <a:schemeClr val="tx1"/>
                </a:solidFill>
                <a:prstDash val="soli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94876614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descr="A picture containing indoor, table, computer, laptop&#10;&#10;Description automatically generated">
            <a:extLst>
              <a:ext uri="{FF2B5EF4-FFF2-40B4-BE49-F238E27FC236}">
                <a16:creationId xmlns:a16="http://schemas.microsoft.com/office/drawing/2014/main" id="{7D1702EB-E28A-A74E-A8A1-534F1B47755F}"/>
              </a:ext>
            </a:extLst>
          </p:cNvPr>
          <p:cNvPicPr>
            <a:picLocks noChangeAspect="1"/>
          </p:cNvPicPr>
          <p:nvPr/>
        </p:nvPicPr>
        <p:blipFill>
          <a:blip r:embed="rId3"/>
          <a:stretch>
            <a:fillRect/>
          </a:stretch>
        </p:blipFill>
        <p:spPr>
          <a:xfrm>
            <a:off x="659187" y="2161414"/>
            <a:ext cx="7719096" cy="4307290"/>
          </a:xfrm>
          <a:prstGeom prst="rect">
            <a:avLst/>
          </a:prstGeom>
        </p:spPr>
      </p:pic>
      <p:sp>
        <p:nvSpPr>
          <p:cNvPr id="2" name="Title 1">
            <a:extLst>
              <a:ext uri="{FF2B5EF4-FFF2-40B4-BE49-F238E27FC236}">
                <a16:creationId xmlns:a16="http://schemas.microsoft.com/office/drawing/2014/main" id="{42627CA8-3E9F-354B-A826-05F686B23750}"/>
              </a:ext>
            </a:extLst>
          </p:cNvPr>
          <p:cNvSpPr>
            <a:spLocks noGrp="1"/>
          </p:cNvSpPr>
          <p:nvPr>
            <p:ph type="title"/>
          </p:nvPr>
        </p:nvSpPr>
        <p:spPr/>
        <p:txBody>
          <a:bodyPr/>
          <a:lstStyle/>
          <a:p>
            <a:r>
              <a:rPr lang="en-JP" dirty="0"/>
              <a:t>Results</a:t>
            </a:r>
          </a:p>
        </p:txBody>
      </p:sp>
      <p:sp>
        <p:nvSpPr>
          <p:cNvPr id="3" name="Content Placeholder 2">
            <a:extLst>
              <a:ext uri="{FF2B5EF4-FFF2-40B4-BE49-F238E27FC236}">
                <a16:creationId xmlns:a16="http://schemas.microsoft.com/office/drawing/2014/main" id="{5A05A5A8-2FED-F04E-B931-7D86C6732A9D}"/>
              </a:ext>
            </a:extLst>
          </p:cNvPr>
          <p:cNvSpPr>
            <a:spLocks noGrp="1"/>
          </p:cNvSpPr>
          <p:nvPr>
            <p:ph idx="1"/>
          </p:nvPr>
        </p:nvSpPr>
        <p:spPr/>
        <p:txBody>
          <a:bodyPr/>
          <a:lstStyle/>
          <a:p>
            <a:r>
              <a:rPr lang="en-JP" dirty="0"/>
              <a:t>1D CNN</a:t>
            </a:r>
          </a:p>
        </p:txBody>
      </p:sp>
      <p:sp>
        <p:nvSpPr>
          <p:cNvPr id="4" name="Slide Number Placeholder 3">
            <a:extLst>
              <a:ext uri="{FF2B5EF4-FFF2-40B4-BE49-F238E27FC236}">
                <a16:creationId xmlns:a16="http://schemas.microsoft.com/office/drawing/2014/main" id="{536CAE27-AD4E-334B-AAB3-8558FF829749}"/>
              </a:ext>
            </a:extLst>
          </p:cNvPr>
          <p:cNvSpPr>
            <a:spLocks noGrp="1"/>
          </p:cNvSpPr>
          <p:nvPr>
            <p:ph type="sldNum" sz="quarter" idx="12"/>
          </p:nvPr>
        </p:nvSpPr>
        <p:spPr/>
        <p:txBody>
          <a:bodyPr/>
          <a:lstStyle/>
          <a:p>
            <a:fld id="{1496A917-549B-0E4E-84B0-9841174236B4}" type="slidenum">
              <a:rPr lang="en-JP" smtClean="0"/>
              <a:pPr/>
              <a:t>35</a:t>
            </a:fld>
            <a:endParaRPr lang="en-JP" dirty="0"/>
          </a:p>
        </p:txBody>
      </p:sp>
      <p:sp>
        <p:nvSpPr>
          <p:cNvPr id="20" name="TextBox 19">
            <a:extLst>
              <a:ext uri="{FF2B5EF4-FFF2-40B4-BE49-F238E27FC236}">
                <a16:creationId xmlns:a16="http://schemas.microsoft.com/office/drawing/2014/main" id="{17D0162F-F3D6-8743-B30E-4C643CEB1B2C}"/>
              </a:ext>
            </a:extLst>
          </p:cNvPr>
          <p:cNvSpPr txBox="1"/>
          <p:nvPr/>
        </p:nvSpPr>
        <p:spPr>
          <a:xfrm>
            <a:off x="1848528" y="6440179"/>
            <a:ext cx="5772950" cy="369332"/>
          </a:xfrm>
          <a:prstGeom prst="rect">
            <a:avLst/>
          </a:prstGeom>
          <a:noFill/>
        </p:spPr>
        <p:txBody>
          <a:bodyPr wrap="square" rtlCol="0">
            <a:spAutoFit/>
          </a:bodyPr>
          <a:lstStyle/>
          <a:p>
            <a:pPr algn="ctr"/>
            <a:r>
              <a:rPr lang="en-JP" dirty="0">
                <a:solidFill>
                  <a:srgbClr val="FF0000"/>
                </a:solidFill>
              </a:rPr>
              <a:t>Recognize some signals and try to approach correct results</a:t>
            </a:r>
          </a:p>
        </p:txBody>
      </p:sp>
      <p:sp>
        <p:nvSpPr>
          <p:cNvPr id="24" name="Oval 23">
            <a:extLst>
              <a:ext uri="{FF2B5EF4-FFF2-40B4-BE49-F238E27FC236}">
                <a16:creationId xmlns:a16="http://schemas.microsoft.com/office/drawing/2014/main" id="{217C4E5C-75AD-DC48-8DF1-D56A12B9D9B8}"/>
              </a:ext>
            </a:extLst>
          </p:cNvPr>
          <p:cNvSpPr/>
          <p:nvPr/>
        </p:nvSpPr>
        <p:spPr>
          <a:xfrm>
            <a:off x="5148449" y="3247808"/>
            <a:ext cx="260276" cy="387490"/>
          </a:xfrm>
          <a:prstGeom prst="ellipse">
            <a:avLst/>
          </a:prstGeom>
          <a:noFill/>
          <a:ln w="254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27" name="Oval 26">
            <a:extLst>
              <a:ext uri="{FF2B5EF4-FFF2-40B4-BE49-F238E27FC236}">
                <a16:creationId xmlns:a16="http://schemas.microsoft.com/office/drawing/2014/main" id="{E5C5688F-EC58-B948-B1C0-043000A4B125}"/>
              </a:ext>
            </a:extLst>
          </p:cNvPr>
          <p:cNvSpPr/>
          <p:nvPr/>
        </p:nvSpPr>
        <p:spPr>
          <a:xfrm>
            <a:off x="7013184" y="5136443"/>
            <a:ext cx="508751" cy="357392"/>
          </a:xfrm>
          <a:prstGeom prst="ellipse">
            <a:avLst/>
          </a:prstGeom>
          <a:noFill/>
          <a:ln w="254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pic>
        <p:nvPicPr>
          <p:cNvPr id="22" name="Picture 21" descr="A picture containing object, clock&#10;&#10;Description automatically generated">
            <a:extLst>
              <a:ext uri="{FF2B5EF4-FFF2-40B4-BE49-F238E27FC236}">
                <a16:creationId xmlns:a16="http://schemas.microsoft.com/office/drawing/2014/main" id="{733BF93D-7312-4042-930D-52C9F49B1210}"/>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6081132" y="183078"/>
            <a:ext cx="2772719" cy="2000749"/>
          </a:xfrm>
          <a:prstGeom prst="rect">
            <a:avLst/>
          </a:prstGeom>
        </p:spPr>
      </p:pic>
      <p:grpSp>
        <p:nvGrpSpPr>
          <p:cNvPr id="23" name="Group 22">
            <a:extLst>
              <a:ext uri="{FF2B5EF4-FFF2-40B4-BE49-F238E27FC236}">
                <a16:creationId xmlns:a16="http://schemas.microsoft.com/office/drawing/2014/main" id="{ACD63224-1DDB-7948-A8CC-D20ED709E816}"/>
              </a:ext>
            </a:extLst>
          </p:cNvPr>
          <p:cNvGrpSpPr/>
          <p:nvPr/>
        </p:nvGrpSpPr>
        <p:grpSpPr>
          <a:xfrm>
            <a:off x="3437287" y="30915"/>
            <a:ext cx="2622267" cy="1788828"/>
            <a:chOff x="6303421" y="30915"/>
            <a:chExt cx="2622267" cy="1788828"/>
          </a:xfrm>
        </p:grpSpPr>
        <p:grpSp>
          <p:nvGrpSpPr>
            <p:cNvPr id="25" name="Group 24">
              <a:extLst>
                <a:ext uri="{FF2B5EF4-FFF2-40B4-BE49-F238E27FC236}">
                  <a16:creationId xmlns:a16="http://schemas.microsoft.com/office/drawing/2014/main" id="{39497787-322F-B74B-9795-275B9AC76ABA}"/>
                </a:ext>
              </a:extLst>
            </p:cNvPr>
            <p:cNvGrpSpPr/>
            <p:nvPr/>
          </p:nvGrpSpPr>
          <p:grpSpPr>
            <a:xfrm>
              <a:off x="7637908" y="229754"/>
              <a:ext cx="1287780" cy="1589989"/>
              <a:chOff x="0" y="-1"/>
              <a:chExt cx="1288170" cy="1590002"/>
            </a:xfrm>
          </p:grpSpPr>
          <p:sp>
            <p:nvSpPr>
              <p:cNvPr id="31" name="Text Box 156">
                <a:extLst>
                  <a:ext uri="{FF2B5EF4-FFF2-40B4-BE49-F238E27FC236}">
                    <a16:creationId xmlns:a16="http://schemas.microsoft.com/office/drawing/2014/main" id="{FAAED1F5-B8E4-0140-BEAE-3097F4B562A9}"/>
                  </a:ext>
                </a:extLst>
              </p:cNvPr>
              <p:cNvSpPr txBox="1"/>
              <p:nvPr/>
            </p:nvSpPr>
            <p:spPr>
              <a:xfrm>
                <a:off x="0" y="-1"/>
                <a:ext cx="1288170" cy="1590002"/>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spcAft>
                    <a:spcPts val="0"/>
                  </a:spcAft>
                </a:pPr>
                <a:r>
                  <a:rPr lang="en-US" sz="1200" dirty="0">
                    <a:effectLst/>
                    <a:latin typeface="Arial" panose="020B0604020202020204" pitchFamily="34" charset="0"/>
                    <a:ea typeface="Times New Roman" panose="02020603050405020304" pitchFamily="18" charset="0"/>
                  </a:rPr>
                  <a:t>MLP  </a:t>
                </a:r>
                <a:r>
                  <a:rPr lang="en-US" sz="1200" dirty="0">
                    <a:solidFill>
                      <a:srgbClr val="000000"/>
                    </a:solidFill>
                    <a:effectLst/>
                    <a:latin typeface="Arial" panose="020B0604020202020204" pitchFamily="34" charset="0"/>
                    <a:ea typeface="Times New Roman" panose="02020603050405020304" pitchFamily="18" charset="0"/>
                  </a:rPr>
                  <a:t>          </a:t>
                </a:r>
                <a:r>
                  <a:rPr lang="en-US" sz="1200" dirty="0">
                    <a:effectLst/>
                    <a:latin typeface="Arial" panose="020B0604020202020204" pitchFamily="34" charset="0"/>
                    <a:ea typeface="Times New Roman" panose="02020603050405020304" pitchFamily="18" charset="0"/>
                  </a:rPr>
                  <a:t>        </a:t>
                </a:r>
                <a:endParaRPr lang="en-JP" sz="1200" dirty="0">
                  <a:effectLst/>
                  <a:latin typeface="Times New Roman" panose="02020603050405020304" pitchFamily="18" charset="0"/>
                  <a:ea typeface="Times New Roman" panose="02020603050405020304" pitchFamily="18" charset="0"/>
                </a:endParaRPr>
              </a:p>
              <a:p>
                <a:pPr>
                  <a:spcAft>
                    <a:spcPts val="0"/>
                  </a:spcAft>
                </a:pPr>
                <a:r>
                  <a:rPr lang="en-US" sz="1200" dirty="0">
                    <a:effectLst/>
                    <a:latin typeface="Arial" panose="020B0604020202020204" pitchFamily="34" charset="0"/>
                    <a:ea typeface="Times New Roman" panose="02020603050405020304" pitchFamily="18" charset="0"/>
                  </a:rPr>
                  <a:t> </a:t>
                </a:r>
                <a:endParaRPr lang="en-JP" sz="1200" dirty="0">
                  <a:effectLst/>
                  <a:latin typeface="Times New Roman" panose="02020603050405020304" pitchFamily="18" charset="0"/>
                  <a:ea typeface="Times New Roman" panose="02020603050405020304" pitchFamily="18" charset="0"/>
                </a:endParaRPr>
              </a:p>
              <a:p>
                <a:pPr>
                  <a:spcAft>
                    <a:spcPts val="0"/>
                  </a:spcAft>
                </a:pPr>
                <a:r>
                  <a:rPr lang="en-US" sz="1200" dirty="0">
                    <a:effectLst/>
                    <a:latin typeface="Arial" panose="020B0604020202020204" pitchFamily="34" charset="0"/>
                    <a:ea typeface="Times New Roman" panose="02020603050405020304" pitchFamily="18" charset="0"/>
                  </a:rPr>
                  <a:t>1D CNN</a:t>
                </a:r>
                <a:endParaRPr lang="en-JP" sz="1200" dirty="0">
                  <a:effectLst/>
                  <a:latin typeface="Times New Roman" panose="02020603050405020304" pitchFamily="18" charset="0"/>
                  <a:ea typeface="Times New Roman" panose="02020603050405020304" pitchFamily="18" charset="0"/>
                </a:endParaRPr>
              </a:p>
              <a:p>
                <a:pPr>
                  <a:spcAft>
                    <a:spcPts val="0"/>
                  </a:spcAft>
                </a:pPr>
                <a:r>
                  <a:rPr lang="en-US" sz="1200" dirty="0">
                    <a:effectLst/>
                    <a:latin typeface="Arial" panose="020B0604020202020204" pitchFamily="34" charset="0"/>
                    <a:ea typeface="Times New Roman" panose="02020603050405020304" pitchFamily="18" charset="0"/>
                  </a:rPr>
                  <a:t> </a:t>
                </a:r>
                <a:endParaRPr lang="en-JP" sz="1200" dirty="0">
                  <a:effectLst/>
                  <a:latin typeface="Times New Roman" panose="02020603050405020304" pitchFamily="18" charset="0"/>
                  <a:ea typeface="Times New Roman" panose="02020603050405020304" pitchFamily="18" charset="0"/>
                </a:endParaRPr>
              </a:p>
              <a:p>
                <a:pPr>
                  <a:spcAft>
                    <a:spcPts val="0"/>
                  </a:spcAft>
                </a:pPr>
                <a:r>
                  <a:rPr lang="en-US" sz="1200" dirty="0">
                    <a:effectLst/>
                    <a:latin typeface="Arial" panose="020B0604020202020204" pitchFamily="34" charset="0"/>
                    <a:ea typeface="Times New Roman" panose="02020603050405020304" pitchFamily="18" charset="0"/>
                  </a:rPr>
                  <a:t>KNN (k=3)</a:t>
                </a:r>
                <a:endParaRPr lang="en-JP" sz="1200" dirty="0">
                  <a:effectLst/>
                  <a:latin typeface="Times New Roman" panose="02020603050405020304" pitchFamily="18" charset="0"/>
                  <a:ea typeface="Times New Roman" panose="02020603050405020304" pitchFamily="18" charset="0"/>
                </a:endParaRPr>
              </a:p>
              <a:p>
                <a:pPr>
                  <a:spcAft>
                    <a:spcPts val="0"/>
                  </a:spcAft>
                </a:pPr>
                <a:r>
                  <a:rPr lang="en-US" sz="1200" dirty="0">
                    <a:effectLst/>
                    <a:latin typeface="Arial" panose="020B0604020202020204" pitchFamily="34" charset="0"/>
                    <a:ea typeface="Times New Roman" panose="02020603050405020304" pitchFamily="18" charset="0"/>
                  </a:rPr>
                  <a:t> </a:t>
                </a:r>
                <a:endParaRPr lang="en-JP" sz="1200" dirty="0">
                  <a:effectLst/>
                  <a:latin typeface="Times New Roman" panose="02020603050405020304" pitchFamily="18" charset="0"/>
                  <a:ea typeface="Times New Roman" panose="02020603050405020304" pitchFamily="18" charset="0"/>
                </a:endParaRPr>
              </a:p>
              <a:p>
                <a:pPr>
                  <a:spcAft>
                    <a:spcPts val="0"/>
                  </a:spcAft>
                </a:pPr>
                <a:r>
                  <a:rPr lang="en-US" sz="1200" dirty="0">
                    <a:effectLst/>
                    <a:latin typeface="Arial" panose="020B0604020202020204" pitchFamily="34" charset="0"/>
                    <a:ea typeface="Times New Roman" panose="02020603050405020304" pitchFamily="18" charset="0"/>
                  </a:rPr>
                  <a:t>KNN (k=5)</a:t>
                </a:r>
                <a:endParaRPr lang="en-JP" sz="1200" dirty="0">
                  <a:effectLst/>
                  <a:latin typeface="Times New Roman" panose="02020603050405020304" pitchFamily="18" charset="0"/>
                  <a:ea typeface="Times New Roman" panose="02020603050405020304" pitchFamily="18" charset="0"/>
                </a:endParaRPr>
              </a:p>
              <a:p>
                <a:pPr>
                  <a:spcAft>
                    <a:spcPts val="0"/>
                  </a:spcAft>
                </a:pPr>
                <a:r>
                  <a:rPr lang="en-US" sz="1200" dirty="0">
                    <a:effectLst/>
                    <a:latin typeface="Arial" panose="020B0604020202020204" pitchFamily="34" charset="0"/>
                    <a:ea typeface="Times New Roman" panose="02020603050405020304" pitchFamily="18" charset="0"/>
                  </a:rPr>
                  <a:t> </a:t>
                </a:r>
                <a:endParaRPr lang="en-JP" sz="1200" dirty="0">
                  <a:effectLst/>
                  <a:latin typeface="Times New Roman" panose="02020603050405020304" pitchFamily="18" charset="0"/>
                  <a:ea typeface="Times New Roman" panose="02020603050405020304" pitchFamily="18" charset="0"/>
                </a:endParaRPr>
              </a:p>
            </p:txBody>
          </p:sp>
          <p:sp>
            <p:nvSpPr>
              <p:cNvPr id="32" name="Rectangle 31">
                <a:extLst>
                  <a:ext uri="{FF2B5EF4-FFF2-40B4-BE49-F238E27FC236}">
                    <a16:creationId xmlns:a16="http://schemas.microsoft.com/office/drawing/2014/main" id="{BD4C8654-0461-6540-A3C4-46E53CB21ED3}"/>
                  </a:ext>
                </a:extLst>
              </p:cNvPr>
              <p:cNvSpPr/>
              <p:nvPr/>
            </p:nvSpPr>
            <p:spPr>
              <a:xfrm>
                <a:off x="93443" y="233605"/>
                <a:ext cx="1034540" cy="140164"/>
              </a:xfrm>
              <a:prstGeom prst="rect">
                <a:avLst/>
              </a:prstGeom>
              <a:solidFill>
                <a:srgbClr val="52A55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33" name="Rectangle 32">
                <a:extLst>
                  <a:ext uri="{FF2B5EF4-FFF2-40B4-BE49-F238E27FC236}">
                    <a16:creationId xmlns:a16="http://schemas.microsoft.com/office/drawing/2014/main" id="{147C957E-0FE3-424B-90CF-91A3EA71EA84}"/>
                  </a:ext>
                </a:extLst>
              </p:cNvPr>
              <p:cNvSpPr/>
              <p:nvPr/>
            </p:nvSpPr>
            <p:spPr>
              <a:xfrm>
                <a:off x="93443" y="567329"/>
                <a:ext cx="1034540" cy="14016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34" name="Rectangle 33">
                <a:extLst>
                  <a:ext uri="{FF2B5EF4-FFF2-40B4-BE49-F238E27FC236}">
                    <a16:creationId xmlns:a16="http://schemas.microsoft.com/office/drawing/2014/main" id="{EA568A04-7261-D543-BE9D-31D6897275B8}"/>
                  </a:ext>
                </a:extLst>
              </p:cNvPr>
              <p:cNvSpPr/>
              <p:nvPr/>
            </p:nvSpPr>
            <p:spPr>
              <a:xfrm>
                <a:off x="93443" y="945058"/>
                <a:ext cx="1034540" cy="140164"/>
              </a:xfrm>
              <a:prstGeom prst="rect">
                <a:avLst/>
              </a:prstGeom>
              <a:solidFill>
                <a:srgbClr val="FDAC2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35" name="Rectangle 34">
                <a:extLst>
                  <a:ext uri="{FF2B5EF4-FFF2-40B4-BE49-F238E27FC236}">
                    <a16:creationId xmlns:a16="http://schemas.microsoft.com/office/drawing/2014/main" id="{D713E0E5-05B5-2843-A560-CF357731AD5E}"/>
                  </a:ext>
                </a:extLst>
              </p:cNvPr>
              <p:cNvSpPr/>
              <p:nvPr/>
            </p:nvSpPr>
            <p:spPr>
              <a:xfrm>
                <a:off x="93443" y="1314867"/>
                <a:ext cx="1034540" cy="140164"/>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grpSp>
        <p:grpSp>
          <p:nvGrpSpPr>
            <p:cNvPr id="26" name="Group 25">
              <a:extLst>
                <a:ext uri="{FF2B5EF4-FFF2-40B4-BE49-F238E27FC236}">
                  <a16:creationId xmlns:a16="http://schemas.microsoft.com/office/drawing/2014/main" id="{94325D8E-8888-6345-8518-824DA3851CED}"/>
                </a:ext>
              </a:extLst>
            </p:cNvPr>
            <p:cNvGrpSpPr/>
            <p:nvPr/>
          </p:nvGrpSpPr>
          <p:grpSpPr>
            <a:xfrm>
              <a:off x="6303421" y="30915"/>
              <a:ext cx="1287780" cy="1005047"/>
              <a:chOff x="4444772" y="101146"/>
              <a:chExt cx="1287780" cy="1005047"/>
            </a:xfrm>
          </p:grpSpPr>
          <p:sp>
            <p:nvSpPr>
              <p:cNvPr id="28" name="Text Box 156">
                <a:extLst>
                  <a:ext uri="{FF2B5EF4-FFF2-40B4-BE49-F238E27FC236}">
                    <a16:creationId xmlns:a16="http://schemas.microsoft.com/office/drawing/2014/main" id="{669F0859-77C9-E44F-BFFC-D7E297283394}"/>
                  </a:ext>
                </a:extLst>
              </p:cNvPr>
              <p:cNvSpPr txBox="1"/>
              <p:nvPr/>
            </p:nvSpPr>
            <p:spPr>
              <a:xfrm>
                <a:off x="4444772" y="101146"/>
                <a:ext cx="1287780" cy="1005047"/>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spcAft>
                    <a:spcPts val="0"/>
                  </a:spcAft>
                </a:pPr>
                <a:r>
                  <a:rPr lang="en-US" sz="1200" dirty="0">
                    <a:effectLst/>
                    <a:latin typeface="Arial" panose="020B0604020202020204" pitchFamily="34" charset="0"/>
                    <a:ea typeface="Times New Roman" panose="02020603050405020304" pitchFamily="18" charset="0"/>
                  </a:rPr>
                  <a:t> </a:t>
                </a:r>
                <a:endParaRPr lang="en-JP" sz="1200" dirty="0">
                  <a:effectLst/>
                  <a:latin typeface="Times New Roman" panose="02020603050405020304" pitchFamily="18" charset="0"/>
                  <a:ea typeface="Times New Roman" panose="02020603050405020304" pitchFamily="18" charset="0"/>
                </a:endParaRPr>
              </a:p>
              <a:p>
                <a:pPr>
                  <a:spcAft>
                    <a:spcPts val="0"/>
                  </a:spcAft>
                </a:pPr>
                <a:r>
                  <a:rPr lang="en-US" sz="1200" dirty="0">
                    <a:effectLst/>
                    <a:latin typeface="Arial" panose="020B0604020202020204" pitchFamily="34" charset="0"/>
                    <a:ea typeface="Times New Roman" panose="02020603050405020304" pitchFamily="18" charset="0"/>
                  </a:rPr>
                  <a:t>Training loss</a:t>
                </a:r>
                <a:endParaRPr lang="en-JP" sz="1200" dirty="0">
                  <a:effectLst/>
                  <a:latin typeface="Times New Roman" panose="02020603050405020304" pitchFamily="18" charset="0"/>
                  <a:ea typeface="Times New Roman" panose="02020603050405020304" pitchFamily="18" charset="0"/>
                </a:endParaRPr>
              </a:p>
              <a:p>
                <a:pPr>
                  <a:spcAft>
                    <a:spcPts val="0"/>
                  </a:spcAft>
                </a:pPr>
                <a:r>
                  <a:rPr lang="en-US" sz="1200" dirty="0">
                    <a:effectLst/>
                    <a:latin typeface="Arial" panose="020B0604020202020204" pitchFamily="34" charset="0"/>
                    <a:ea typeface="Times New Roman" panose="02020603050405020304" pitchFamily="18" charset="0"/>
                  </a:rPr>
                  <a:t> </a:t>
                </a:r>
                <a:endParaRPr lang="en-JP" sz="1200" dirty="0">
                  <a:effectLst/>
                  <a:latin typeface="Times New Roman" panose="02020603050405020304" pitchFamily="18" charset="0"/>
                  <a:ea typeface="Times New Roman" panose="02020603050405020304" pitchFamily="18" charset="0"/>
                </a:endParaRPr>
              </a:p>
              <a:p>
                <a:pPr>
                  <a:spcAft>
                    <a:spcPts val="0"/>
                  </a:spcAft>
                </a:pPr>
                <a:r>
                  <a:rPr lang="en-US" sz="1200" dirty="0">
                    <a:effectLst/>
                    <a:latin typeface="Arial" panose="020B0604020202020204" pitchFamily="34" charset="0"/>
                    <a:ea typeface="Times New Roman" panose="02020603050405020304" pitchFamily="18" charset="0"/>
                  </a:rPr>
                  <a:t>Validation loss</a:t>
                </a:r>
                <a:endParaRPr lang="en-JP" sz="1200" dirty="0">
                  <a:effectLst/>
                  <a:latin typeface="Times New Roman" panose="02020603050405020304" pitchFamily="18" charset="0"/>
                  <a:ea typeface="Times New Roman" panose="02020603050405020304" pitchFamily="18" charset="0"/>
                </a:endParaRPr>
              </a:p>
            </p:txBody>
          </p:sp>
          <p:cxnSp>
            <p:nvCxnSpPr>
              <p:cNvPr id="29" name="Straight Connector 28">
                <a:extLst>
                  <a:ext uri="{FF2B5EF4-FFF2-40B4-BE49-F238E27FC236}">
                    <a16:creationId xmlns:a16="http://schemas.microsoft.com/office/drawing/2014/main" id="{29FE6601-1040-2441-AE62-49FBE2867C43}"/>
                  </a:ext>
                </a:extLst>
              </p:cNvPr>
              <p:cNvCxnSpPr/>
              <p:nvPr/>
            </p:nvCxnSpPr>
            <p:spPr>
              <a:xfrm>
                <a:off x="4538187" y="595570"/>
                <a:ext cx="1034102" cy="0"/>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FADDF0F2-03E8-7A47-BD0B-11A98B52DCA1}"/>
                  </a:ext>
                </a:extLst>
              </p:cNvPr>
              <p:cNvCxnSpPr/>
              <p:nvPr/>
            </p:nvCxnSpPr>
            <p:spPr>
              <a:xfrm>
                <a:off x="4538187" y="937242"/>
                <a:ext cx="1034102" cy="0"/>
              </a:xfrm>
              <a:prstGeom prst="line">
                <a:avLst/>
              </a:prstGeom>
              <a:ln w="38100">
                <a:solidFill>
                  <a:schemeClr val="tx1"/>
                </a:solidFill>
                <a:prstDash val="soli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229592391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627CA8-3E9F-354B-A826-05F686B23750}"/>
              </a:ext>
            </a:extLst>
          </p:cNvPr>
          <p:cNvSpPr>
            <a:spLocks noGrp="1"/>
          </p:cNvSpPr>
          <p:nvPr>
            <p:ph type="title"/>
          </p:nvPr>
        </p:nvSpPr>
        <p:spPr/>
        <p:txBody>
          <a:bodyPr/>
          <a:lstStyle/>
          <a:p>
            <a:r>
              <a:rPr lang="en-JP" dirty="0"/>
              <a:t>Results</a:t>
            </a:r>
          </a:p>
        </p:txBody>
      </p:sp>
      <p:sp>
        <p:nvSpPr>
          <p:cNvPr id="3" name="Content Placeholder 2">
            <a:extLst>
              <a:ext uri="{FF2B5EF4-FFF2-40B4-BE49-F238E27FC236}">
                <a16:creationId xmlns:a16="http://schemas.microsoft.com/office/drawing/2014/main" id="{5A05A5A8-2FED-F04E-B931-7D86C6732A9D}"/>
              </a:ext>
            </a:extLst>
          </p:cNvPr>
          <p:cNvSpPr>
            <a:spLocks noGrp="1"/>
          </p:cNvSpPr>
          <p:nvPr>
            <p:ph idx="1"/>
          </p:nvPr>
        </p:nvSpPr>
        <p:spPr/>
        <p:txBody>
          <a:bodyPr/>
          <a:lstStyle/>
          <a:p>
            <a:r>
              <a:rPr lang="en-JP" dirty="0"/>
              <a:t>KNN (k=3)</a:t>
            </a:r>
          </a:p>
        </p:txBody>
      </p:sp>
      <p:sp>
        <p:nvSpPr>
          <p:cNvPr id="4" name="Slide Number Placeholder 3">
            <a:extLst>
              <a:ext uri="{FF2B5EF4-FFF2-40B4-BE49-F238E27FC236}">
                <a16:creationId xmlns:a16="http://schemas.microsoft.com/office/drawing/2014/main" id="{536CAE27-AD4E-334B-AAB3-8558FF829749}"/>
              </a:ext>
            </a:extLst>
          </p:cNvPr>
          <p:cNvSpPr>
            <a:spLocks noGrp="1"/>
          </p:cNvSpPr>
          <p:nvPr>
            <p:ph type="sldNum" sz="quarter" idx="12"/>
          </p:nvPr>
        </p:nvSpPr>
        <p:spPr/>
        <p:txBody>
          <a:bodyPr/>
          <a:lstStyle/>
          <a:p>
            <a:fld id="{1496A917-549B-0E4E-84B0-9841174236B4}" type="slidenum">
              <a:rPr lang="en-JP" smtClean="0"/>
              <a:pPr/>
              <a:t>36</a:t>
            </a:fld>
            <a:endParaRPr lang="en-JP" dirty="0"/>
          </a:p>
        </p:txBody>
      </p:sp>
      <p:pic>
        <p:nvPicPr>
          <p:cNvPr id="6" name="Picture 5" descr="A picture containing table, air, bunch, group&#10;&#10;Description automatically generated">
            <a:extLst>
              <a:ext uri="{FF2B5EF4-FFF2-40B4-BE49-F238E27FC236}">
                <a16:creationId xmlns:a16="http://schemas.microsoft.com/office/drawing/2014/main" id="{77B335D3-E4B0-6746-AAD4-A565319CC4BD}"/>
              </a:ext>
            </a:extLst>
          </p:cNvPr>
          <p:cNvPicPr>
            <a:picLocks noChangeAspect="1"/>
          </p:cNvPicPr>
          <p:nvPr/>
        </p:nvPicPr>
        <p:blipFill>
          <a:blip r:embed="rId2"/>
          <a:stretch>
            <a:fillRect/>
          </a:stretch>
        </p:blipFill>
        <p:spPr>
          <a:xfrm>
            <a:off x="757816" y="2189057"/>
            <a:ext cx="7628368" cy="4256664"/>
          </a:xfrm>
          <a:prstGeom prst="rect">
            <a:avLst/>
          </a:prstGeom>
        </p:spPr>
      </p:pic>
      <p:pic>
        <p:nvPicPr>
          <p:cNvPr id="22" name="Picture 21" descr="A picture containing object, clock&#10;&#10;Description automatically generated">
            <a:extLst>
              <a:ext uri="{FF2B5EF4-FFF2-40B4-BE49-F238E27FC236}">
                <a16:creationId xmlns:a16="http://schemas.microsoft.com/office/drawing/2014/main" id="{72945B34-51D5-FD49-8FC7-F32B8635B5B2}"/>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6081132" y="183078"/>
            <a:ext cx="2772719" cy="2000749"/>
          </a:xfrm>
          <a:prstGeom prst="rect">
            <a:avLst/>
          </a:prstGeom>
        </p:spPr>
      </p:pic>
      <p:grpSp>
        <p:nvGrpSpPr>
          <p:cNvPr id="23" name="Group 22">
            <a:extLst>
              <a:ext uri="{FF2B5EF4-FFF2-40B4-BE49-F238E27FC236}">
                <a16:creationId xmlns:a16="http://schemas.microsoft.com/office/drawing/2014/main" id="{31BE4D53-0D24-F54E-B7F1-D67C774FB55D}"/>
              </a:ext>
            </a:extLst>
          </p:cNvPr>
          <p:cNvGrpSpPr/>
          <p:nvPr/>
        </p:nvGrpSpPr>
        <p:grpSpPr>
          <a:xfrm>
            <a:off x="3437287" y="30915"/>
            <a:ext cx="2622267" cy="1788828"/>
            <a:chOff x="6303421" y="30915"/>
            <a:chExt cx="2622267" cy="1788828"/>
          </a:xfrm>
        </p:grpSpPr>
        <p:grpSp>
          <p:nvGrpSpPr>
            <p:cNvPr id="24" name="Group 23">
              <a:extLst>
                <a:ext uri="{FF2B5EF4-FFF2-40B4-BE49-F238E27FC236}">
                  <a16:creationId xmlns:a16="http://schemas.microsoft.com/office/drawing/2014/main" id="{1B403FD1-5106-0E46-B4E3-FAFAE6C3B8CE}"/>
                </a:ext>
              </a:extLst>
            </p:cNvPr>
            <p:cNvGrpSpPr/>
            <p:nvPr/>
          </p:nvGrpSpPr>
          <p:grpSpPr>
            <a:xfrm>
              <a:off x="7637908" y="229754"/>
              <a:ext cx="1287780" cy="1589989"/>
              <a:chOff x="0" y="-1"/>
              <a:chExt cx="1288170" cy="1590002"/>
            </a:xfrm>
          </p:grpSpPr>
          <p:sp>
            <p:nvSpPr>
              <p:cNvPr id="29" name="Text Box 156">
                <a:extLst>
                  <a:ext uri="{FF2B5EF4-FFF2-40B4-BE49-F238E27FC236}">
                    <a16:creationId xmlns:a16="http://schemas.microsoft.com/office/drawing/2014/main" id="{34D8B93D-06D1-9941-B692-7FD32CC1669E}"/>
                  </a:ext>
                </a:extLst>
              </p:cNvPr>
              <p:cNvSpPr txBox="1"/>
              <p:nvPr/>
            </p:nvSpPr>
            <p:spPr>
              <a:xfrm>
                <a:off x="0" y="-1"/>
                <a:ext cx="1288170" cy="1590002"/>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spcAft>
                    <a:spcPts val="0"/>
                  </a:spcAft>
                </a:pPr>
                <a:r>
                  <a:rPr lang="en-US" sz="1200" dirty="0">
                    <a:effectLst/>
                    <a:latin typeface="Arial" panose="020B0604020202020204" pitchFamily="34" charset="0"/>
                    <a:ea typeface="Times New Roman" panose="02020603050405020304" pitchFamily="18" charset="0"/>
                  </a:rPr>
                  <a:t>MLP  </a:t>
                </a:r>
                <a:r>
                  <a:rPr lang="en-US" sz="1200" dirty="0">
                    <a:solidFill>
                      <a:srgbClr val="000000"/>
                    </a:solidFill>
                    <a:effectLst/>
                    <a:latin typeface="Arial" panose="020B0604020202020204" pitchFamily="34" charset="0"/>
                    <a:ea typeface="Times New Roman" panose="02020603050405020304" pitchFamily="18" charset="0"/>
                  </a:rPr>
                  <a:t>          </a:t>
                </a:r>
                <a:r>
                  <a:rPr lang="en-US" sz="1200" dirty="0">
                    <a:effectLst/>
                    <a:latin typeface="Arial" panose="020B0604020202020204" pitchFamily="34" charset="0"/>
                    <a:ea typeface="Times New Roman" panose="02020603050405020304" pitchFamily="18" charset="0"/>
                  </a:rPr>
                  <a:t>        </a:t>
                </a:r>
                <a:endParaRPr lang="en-JP" sz="1200" dirty="0">
                  <a:effectLst/>
                  <a:latin typeface="Times New Roman" panose="02020603050405020304" pitchFamily="18" charset="0"/>
                  <a:ea typeface="Times New Roman" panose="02020603050405020304" pitchFamily="18" charset="0"/>
                </a:endParaRPr>
              </a:p>
              <a:p>
                <a:pPr>
                  <a:spcAft>
                    <a:spcPts val="0"/>
                  </a:spcAft>
                </a:pPr>
                <a:r>
                  <a:rPr lang="en-US" sz="1200" dirty="0">
                    <a:effectLst/>
                    <a:latin typeface="Arial" panose="020B0604020202020204" pitchFamily="34" charset="0"/>
                    <a:ea typeface="Times New Roman" panose="02020603050405020304" pitchFamily="18" charset="0"/>
                  </a:rPr>
                  <a:t> </a:t>
                </a:r>
                <a:endParaRPr lang="en-JP" sz="1200" dirty="0">
                  <a:effectLst/>
                  <a:latin typeface="Times New Roman" panose="02020603050405020304" pitchFamily="18" charset="0"/>
                  <a:ea typeface="Times New Roman" panose="02020603050405020304" pitchFamily="18" charset="0"/>
                </a:endParaRPr>
              </a:p>
              <a:p>
                <a:pPr>
                  <a:spcAft>
                    <a:spcPts val="0"/>
                  </a:spcAft>
                </a:pPr>
                <a:r>
                  <a:rPr lang="en-US" sz="1200" dirty="0">
                    <a:effectLst/>
                    <a:latin typeface="Arial" panose="020B0604020202020204" pitchFamily="34" charset="0"/>
                    <a:ea typeface="Times New Roman" panose="02020603050405020304" pitchFamily="18" charset="0"/>
                  </a:rPr>
                  <a:t>1D CNN</a:t>
                </a:r>
                <a:endParaRPr lang="en-JP" sz="1200" dirty="0">
                  <a:effectLst/>
                  <a:latin typeface="Times New Roman" panose="02020603050405020304" pitchFamily="18" charset="0"/>
                  <a:ea typeface="Times New Roman" panose="02020603050405020304" pitchFamily="18" charset="0"/>
                </a:endParaRPr>
              </a:p>
              <a:p>
                <a:pPr>
                  <a:spcAft>
                    <a:spcPts val="0"/>
                  </a:spcAft>
                </a:pPr>
                <a:r>
                  <a:rPr lang="en-US" sz="1200" dirty="0">
                    <a:effectLst/>
                    <a:latin typeface="Arial" panose="020B0604020202020204" pitchFamily="34" charset="0"/>
                    <a:ea typeface="Times New Roman" panose="02020603050405020304" pitchFamily="18" charset="0"/>
                  </a:rPr>
                  <a:t> </a:t>
                </a:r>
                <a:endParaRPr lang="en-JP" sz="1200" dirty="0">
                  <a:effectLst/>
                  <a:latin typeface="Times New Roman" panose="02020603050405020304" pitchFamily="18" charset="0"/>
                  <a:ea typeface="Times New Roman" panose="02020603050405020304" pitchFamily="18" charset="0"/>
                </a:endParaRPr>
              </a:p>
              <a:p>
                <a:pPr>
                  <a:spcAft>
                    <a:spcPts val="0"/>
                  </a:spcAft>
                </a:pPr>
                <a:r>
                  <a:rPr lang="en-US" sz="1200" dirty="0">
                    <a:effectLst/>
                    <a:latin typeface="Arial" panose="020B0604020202020204" pitchFamily="34" charset="0"/>
                    <a:ea typeface="Times New Roman" panose="02020603050405020304" pitchFamily="18" charset="0"/>
                  </a:rPr>
                  <a:t>KNN (k=3)</a:t>
                </a:r>
                <a:endParaRPr lang="en-JP" sz="1200" dirty="0">
                  <a:effectLst/>
                  <a:latin typeface="Times New Roman" panose="02020603050405020304" pitchFamily="18" charset="0"/>
                  <a:ea typeface="Times New Roman" panose="02020603050405020304" pitchFamily="18" charset="0"/>
                </a:endParaRPr>
              </a:p>
              <a:p>
                <a:pPr>
                  <a:spcAft>
                    <a:spcPts val="0"/>
                  </a:spcAft>
                </a:pPr>
                <a:r>
                  <a:rPr lang="en-US" sz="1200" dirty="0">
                    <a:effectLst/>
                    <a:latin typeface="Arial" panose="020B0604020202020204" pitchFamily="34" charset="0"/>
                    <a:ea typeface="Times New Roman" panose="02020603050405020304" pitchFamily="18" charset="0"/>
                  </a:rPr>
                  <a:t> </a:t>
                </a:r>
                <a:endParaRPr lang="en-JP" sz="1200" dirty="0">
                  <a:effectLst/>
                  <a:latin typeface="Times New Roman" panose="02020603050405020304" pitchFamily="18" charset="0"/>
                  <a:ea typeface="Times New Roman" panose="02020603050405020304" pitchFamily="18" charset="0"/>
                </a:endParaRPr>
              </a:p>
              <a:p>
                <a:pPr>
                  <a:spcAft>
                    <a:spcPts val="0"/>
                  </a:spcAft>
                </a:pPr>
                <a:r>
                  <a:rPr lang="en-US" sz="1200" dirty="0">
                    <a:effectLst/>
                    <a:latin typeface="Arial" panose="020B0604020202020204" pitchFamily="34" charset="0"/>
                    <a:ea typeface="Times New Roman" panose="02020603050405020304" pitchFamily="18" charset="0"/>
                  </a:rPr>
                  <a:t>KNN (k=5)</a:t>
                </a:r>
                <a:endParaRPr lang="en-JP" sz="1200" dirty="0">
                  <a:effectLst/>
                  <a:latin typeface="Times New Roman" panose="02020603050405020304" pitchFamily="18" charset="0"/>
                  <a:ea typeface="Times New Roman" panose="02020603050405020304" pitchFamily="18" charset="0"/>
                </a:endParaRPr>
              </a:p>
              <a:p>
                <a:pPr>
                  <a:spcAft>
                    <a:spcPts val="0"/>
                  </a:spcAft>
                </a:pPr>
                <a:r>
                  <a:rPr lang="en-US" sz="1200" dirty="0">
                    <a:effectLst/>
                    <a:latin typeface="Arial" panose="020B0604020202020204" pitchFamily="34" charset="0"/>
                    <a:ea typeface="Times New Roman" panose="02020603050405020304" pitchFamily="18" charset="0"/>
                  </a:rPr>
                  <a:t> </a:t>
                </a:r>
                <a:endParaRPr lang="en-JP" sz="1200" dirty="0">
                  <a:effectLst/>
                  <a:latin typeface="Times New Roman" panose="02020603050405020304" pitchFamily="18" charset="0"/>
                  <a:ea typeface="Times New Roman" panose="02020603050405020304" pitchFamily="18" charset="0"/>
                </a:endParaRPr>
              </a:p>
            </p:txBody>
          </p:sp>
          <p:sp>
            <p:nvSpPr>
              <p:cNvPr id="30" name="Rectangle 29">
                <a:extLst>
                  <a:ext uri="{FF2B5EF4-FFF2-40B4-BE49-F238E27FC236}">
                    <a16:creationId xmlns:a16="http://schemas.microsoft.com/office/drawing/2014/main" id="{89F97572-60E7-AC49-A573-AC073F3F03A0}"/>
                  </a:ext>
                </a:extLst>
              </p:cNvPr>
              <p:cNvSpPr/>
              <p:nvPr/>
            </p:nvSpPr>
            <p:spPr>
              <a:xfrm>
                <a:off x="93443" y="233605"/>
                <a:ext cx="1034540" cy="140164"/>
              </a:xfrm>
              <a:prstGeom prst="rect">
                <a:avLst/>
              </a:prstGeom>
              <a:solidFill>
                <a:srgbClr val="52A55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31" name="Rectangle 30">
                <a:extLst>
                  <a:ext uri="{FF2B5EF4-FFF2-40B4-BE49-F238E27FC236}">
                    <a16:creationId xmlns:a16="http://schemas.microsoft.com/office/drawing/2014/main" id="{8FD40C2B-13BD-C642-B23F-86CACEEE30C4}"/>
                  </a:ext>
                </a:extLst>
              </p:cNvPr>
              <p:cNvSpPr/>
              <p:nvPr/>
            </p:nvSpPr>
            <p:spPr>
              <a:xfrm>
                <a:off x="93443" y="567329"/>
                <a:ext cx="1034540" cy="14016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32" name="Rectangle 31">
                <a:extLst>
                  <a:ext uri="{FF2B5EF4-FFF2-40B4-BE49-F238E27FC236}">
                    <a16:creationId xmlns:a16="http://schemas.microsoft.com/office/drawing/2014/main" id="{89647840-579F-5749-9C99-7F11FE3AE9AC}"/>
                  </a:ext>
                </a:extLst>
              </p:cNvPr>
              <p:cNvSpPr/>
              <p:nvPr/>
            </p:nvSpPr>
            <p:spPr>
              <a:xfrm>
                <a:off x="93443" y="934425"/>
                <a:ext cx="1034540" cy="140164"/>
              </a:xfrm>
              <a:prstGeom prst="rect">
                <a:avLst/>
              </a:prstGeom>
              <a:solidFill>
                <a:srgbClr val="FDAC2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33" name="Rectangle 32">
                <a:extLst>
                  <a:ext uri="{FF2B5EF4-FFF2-40B4-BE49-F238E27FC236}">
                    <a16:creationId xmlns:a16="http://schemas.microsoft.com/office/drawing/2014/main" id="{D7F2BB70-8C2A-7E44-A935-89CE348615AD}"/>
                  </a:ext>
                </a:extLst>
              </p:cNvPr>
              <p:cNvSpPr/>
              <p:nvPr/>
            </p:nvSpPr>
            <p:spPr>
              <a:xfrm>
                <a:off x="93443" y="1314867"/>
                <a:ext cx="1034540" cy="140164"/>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grpSp>
        <p:grpSp>
          <p:nvGrpSpPr>
            <p:cNvPr id="25" name="Group 24">
              <a:extLst>
                <a:ext uri="{FF2B5EF4-FFF2-40B4-BE49-F238E27FC236}">
                  <a16:creationId xmlns:a16="http://schemas.microsoft.com/office/drawing/2014/main" id="{485129B8-DC35-1946-AB59-5537A612454D}"/>
                </a:ext>
              </a:extLst>
            </p:cNvPr>
            <p:cNvGrpSpPr/>
            <p:nvPr/>
          </p:nvGrpSpPr>
          <p:grpSpPr>
            <a:xfrm>
              <a:off x="6303421" y="30915"/>
              <a:ext cx="1287780" cy="1005047"/>
              <a:chOff x="4444772" y="101146"/>
              <a:chExt cx="1287780" cy="1005047"/>
            </a:xfrm>
          </p:grpSpPr>
          <p:sp>
            <p:nvSpPr>
              <p:cNvPr id="26" name="Text Box 156">
                <a:extLst>
                  <a:ext uri="{FF2B5EF4-FFF2-40B4-BE49-F238E27FC236}">
                    <a16:creationId xmlns:a16="http://schemas.microsoft.com/office/drawing/2014/main" id="{6DC1CE43-0A13-F14F-ACDE-4594A83A0A6E}"/>
                  </a:ext>
                </a:extLst>
              </p:cNvPr>
              <p:cNvSpPr txBox="1"/>
              <p:nvPr/>
            </p:nvSpPr>
            <p:spPr>
              <a:xfrm>
                <a:off x="4444772" y="101146"/>
                <a:ext cx="1287780" cy="1005047"/>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spcAft>
                    <a:spcPts val="0"/>
                  </a:spcAft>
                </a:pPr>
                <a:r>
                  <a:rPr lang="en-US" sz="1200" dirty="0">
                    <a:effectLst/>
                    <a:latin typeface="Arial" panose="020B0604020202020204" pitchFamily="34" charset="0"/>
                    <a:ea typeface="Times New Roman" panose="02020603050405020304" pitchFamily="18" charset="0"/>
                  </a:rPr>
                  <a:t> </a:t>
                </a:r>
                <a:endParaRPr lang="en-JP" sz="1200" dirty="0">
                  <a:effectLst/>
                  <a:latin typeface="Times New Roman" panose="02020603050405020304" pitchFamily="18" charset="0"/>
                  <a:ea typeface="Times New Roman" panose="02020603050405020304" pitchFamily="18" charset="0"/>
                </a:endParaRPr>
              </a:p>
              <a:p>
                <a:pPr>
                  <a:spcAft>
                    <a:spcPts val="0"/>
                  </a:spcAft>
                </a:pPr>
                <a:r>
                  <a:rPr lang="en-US" sz="1200" dirty="0">
                    <a:effectLst/>
                    <a:latin typeface="Arial" panose="020B0604020202020204" pitchFamily="34" charset="0"/>
                    <a:ea typeface="Times New Roman" panose="02020603050405020304" pitchFamily="18" charset="0"/>
                  </a:rPr>
                  <a:t>Training loss</a:t>
                </a:r>
                <a:endParaRPr lang="en-JP" sz="1200" dirty="0">
                  <a:effectLst/>
                  <a:latin typeface="Times New Roman" panose="02020603050405020304" pitchFamily="18" charset="0"/>
                  <a:ea typeface="Times New Roman" panose="02020603050405020304" pitchFamily="18" charset="0"/>
                </a:endParaRPr>
              </a:p>
              <a:p>
                <a:pPr>
                  <a:spcAft>
                    <a:spcPts val="0"/>
                  </a:spcAft>
                </a:pPr>
                <a:r>
                  <a:rPr lang="en-US" sz="1200" dirty="0">
                    <a:effectLst/>
                    <a:latin typeface="Arial" panose="020B0604020202020204" pitchFamily="34" charset="0"/>
                    <a:ea typeface="Times New Roman" panose="02020603050405020304" pitchFamily="18" charset="0"/>
                  </a:rPr>
                  <a:t> </a:t>
                </a:r>
                <a:endParaRPr lang="en-JP" sz="1200" dirty="0">
                  <a:effectLst/>
                  <a:latin typeface="Times New Roman" panose="02020603050405020304" pitchFamily="18" charset="0"/>
                  <a:ea typeface="Times New Roman" panose="02020603050405020304" pitchFamily="18" charset="0"/>
                </a:endParaRPr>
              </a:p>
              <a:p>
                <a:pPr>
                  <a:spcAft>
                    <a:spcPts val="0"/>
                  </a:spcAft>
                </a:pPr>
                <a:r>
                  <a:rPr lang="en-US" sz="1200" dirty="0">
                    <a:effectLst/>
                    <a:latin typeface="Arial" panose="020B0604020202020204" pitchFamily="34" charset="0"/>
                    <a:ea typeface="Times New Roman" panose="02020603050405020304" pitchFamily="18" charset="0"/>
                  </a:rPr>
                  <a:t>Validation loss</a:t>
                </a:r>
                <a:endParaRPr lang="en-JP" sz="1200" dirty="0">
                  <a:effectLst/>
                  <a:latin typeface="Times New Roman" panose="02020603050405020304" pitchFamily="18" charset="0"/>
                  <a:ea typeface="Times New Roman" panose="02020603050405020304" pitchFamily="18" charset="0"/>
                </a:endParaRPr>
              </a:p>
            </p:txBody>
          </p:sp>
          <p:cxnSp>
            <p:nvCxnSpPr>
              <p:cNvPr id="27" name="Straight Connector 26">
                <a:extLst>
                  <a:ext uri="{FF2B5EF4-FFF2-40B4-BE49-F238E27FC236}">
                    <a16:creationId xmlns:a16="http://schemas.microsoft.com/office/drawing/2014/main" id="{F9A7576C-ABA1-5B46-B7F8-F52262B632D5}"/>
                  </a:ext>
                </a:extLst>
              </p:cNvPr>
              <p:cNvCxnSpPr/>
              <p:nvPr/>
            </p:nvCxnSpPr>
            <p:spPr>
              <a:xfrm>
                <a:off x="4538187" y="595570"/>
                <a:ext cx="1034102" cy="0"/>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B48BEDF9-23C7-504E-8516-B3AF524DBD85}"/>
                  </a:ext>
                </a:extLst>
              </p:cNvPr>
              <p:cNvCxnSpPr/>
              <p:nvPr/>
            </p:nvCxnSpPr>
            <p:spPr>
              <a:xfrm>
                <a:off x="4538187" y="937242"/>
                <a:ext cx="1034102" cy="0"/>
              </a:xfrm>
              <a:prstGeom prst="line">
                <a:avLst/>
              </a:prstGeom>
              <a:ln w="38100">
                <a:solidFill>
                  <a:schemeClr val="tx1"/>
                </a:solidFill>
                <a:prstDash val="soli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221107584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descr="A picture containing table, air, bunch, group&#10;&#10;Description automatically generated">
            <a:extLst>
              <a:ext uri="{FF2B5EF4-FFF2-40B4-BE49-F238E27FC236}">
                <a16:creationId xmlns:a16="http://schemas.microsoft.com/office/drawing/2014/main" id="{19C5D9CC-0E68-1145-ABC4-8420757DEBB8}"/>
              </a:ext>
            </a:extLst>
          </p:cNvPr>
          <p:cNvPicPr>
            <a:picLocks noChangeAspect="1"/>
          </p:cNvPicPr>
          <p:nvPr/>
        </p:nvPicPr>
        <p:blipFill>
          <a:blip r:embed="rId3"/>
          <a:stretch>
            <a:fillRect/>
          </a:stretch>
        </p:blipFill>
        <p:spPr>
          <a:xfrm>
            <a:off x="757816" y="2189057"/>
            <a:ext cx="7628368" cy="4256664"/>
          </a:xfrm>
          <a:prstGeom prst="rect">
            <a:avLst/>
          </a:prstGeom>
        </p:spPr>
      </p:pic>
      <p:sp>
        <p:nvSpPr>
          <p:cNvPr id="2" name="Title 1">
            <a:extLst>
              <a:ext uri="{FF2B5EF4-FFF2-40B4-BE49-F238E27FC236}">
                <a16:creationId xmlns:a16="http://schemas.microsoft.com/office/drawing/2014/main" id="{42627CA8-3E9F-354B-A826-05F686B23750}"/>
              </a:ext>
            </a:extLst>
          </p:cNvPr>
          <p:cNvSpPr>
            <a:spLocks noGrp="1"/>
          </p:cNvSpPr>
          <p:nvPr>
            <p:ph type="title"/>
          </p:nvPr>
        </p:nvSpPr>
        <p:spPr/>
        <p:txBody>
          <a:bodyPr/>
          <a:lstStyle/>
          <a:p>
            <a:r>
              <a:rPr lang="en-JP" dirty="0"/>
              <a:t>Results</a:t>
            </a:r>
          </a:p>
        </p:txBody>
      </p:sp>
      <p:sp>
        <p:nvSpPr>
          <p:cNvPr id="3" name="Content Placeholder 2">
            <a:extLst>
              <a:ext uri="{FF2B5EF4-FFF2-40B4-BE49-F238E27FC236}">
                <a16:creationId xmlns:a16="http://schemas.microsoft.com/office/drawing/2014/main" id="{5A05A5A8-2FED-F04E-B931-7D86C6732A9D}"/>
              </a:ext>
            </a:extLst>
          </p:cNvPr>
          <p:cNvSpPr>
            <a:spLocks noGrp="1"/>
          </p:cNvSpPr>
          <p:nvPr>
            <p:ph idx="1"/>
          </p:nvPr>
        </p:nvSpPr>
        <p:spPr/>
        <p:txBody>
          <a:bodyPr/>
          <a:lstStyle/>
          <a:p>
            <a:r>
              <a:rPr lang="en-JP" dirty="0"/>
              <a:t>KNN (k=3)</a:t>
            </a:r>
          </a:p>
        </p:txBody>
      </p:sp>
      <p:sp>
        <p:nvSpPr>
          <p:cNvPr id="4" name="Slide Number Placeholder 3">
            <a:extLst>
              <a:ext uri="{FF2B5EF4-FFF2-40B4-BE49-F238E27FC236}">
                <a16:creationId xmlns:a16="http://schemas.microsoft.com/office/drawing/2014/main" id="{536CAE27-AD4E-334B-AAB3-8558FF829749}"/>
              </a:ext>
            </a:extLst>
          </p:cNvPr>
          <p:cNvSpPr>
            <a:spLocks noGrp="1"/>
          </p:cNvSpPr>
          <p:nvPr>
            <p:ph type="sldNum" sz="quarter" idx="12"/>
          </p:nvPr>
        </p:nvSpPr>
        <p:spPr/>
        <p:txBody>
          <a:bodyPr/>
          <a:lstStyle/>
          <a:p>
            <a:fld id="{1496A917-549B-0E4E-84B0-9841174236B4}" type="slidenum">
              <a:rPr lang="en-JP" smtClean="0"/>
              <a:pPr/>
              <a:t>37</a:t>
            </a:fld>
            <a:endParaRPr lang="en-JP" dirty="0"/>
          </a:p>
        </p:txBody>
      </p:sp>
      <p:sp>
        <p:nvSpPr>
          <p:cNvPr id="5" name="Freeform 4">
            <a:extLst>
              <a:ext uri="{FF2B5EF4-FFF2-40B4-BE49-F238E27FC236}">
                <a16:creationId xmlns:a16="http://schemas.microsoft.com/office/drawing/2014/main" id="{10587831-E769-C24A-B2D4-991E39F6558A}"/>
              </a:ext>
            </a:extLst>
          </p:cNvPr>
          <p:cNvSpPr/>
          <p:nvPr/>
        </p:nvSpPr>
        <p:spPr>
          <a:xfrm>
            <a:off x="1425879" y="3477256"/>
            <a:ext cx="480168" cy="437800"/>
          </a:xfrm>
          <a:custGeom>
            <a:avLst/>
            <a:gdLst>
              <a:gd name="connsiteX0" fmla="*/ 0 w 638828"/>
              <a:gd name="connsiteY0" fmla="*/ 582460 h 582460"/>
              <a:gd name="connsiteX1" fmla="*/ 118998 w 638828"/>
              <a:gd name="connsiteY1" fmla="*/ 425884 h 582460"/>
              <a:gd name="connsiteX2" fmla="*/ 638828 w 638828"/>
              <a:gd name="connsiteY2" fmla="*/ 0 h 582460"/>
            </a:gdLst>
            <a:ahLst/>
            <a:cxnLst>
              <a:cxn ang="0">
                <a:pos x="connsiteX0" y="connsiteY0"/>
              </a:cxn>
              <a:cxn ang="0">
                <a:pos x="connsiteX1" y="connsiteY1"/>
              </a:cxn>
              <a:cxn ang="0">
                <a:pos x="connsiteX2" y="connsiteY2"/>
              </a:cxn>
            </a:cxnLst>
            <a:rect l="l" t="t" r="r" b="b"/>
            <a:pathLst>
              <a:path w="638828" h="582460">
                <a:moveTo>
                  <a:pt x="0" y="582460"/>
                </a:moveTo>
                <a:cubicBezTo>
                  <a:pt x="6263" y="552710"/>
                  <a:pt x="12527" y="522961"/>
                  <a:pt x="118998" y="425884"/>
                </a:cubicBezTo>
                <a:cubicBezTo>
                  <a:pt x="225469" y="328807"/>
                  <a:pt x="539664" y="87682"/>
                  <a:pt x="638828" y="0"/>
                </a:cubicBezTo>
              </a:path>
            </a:pathLst>
          </a:custGeom>
          <a:noFill/>
          <a:ln w="254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7" name="Freeform 6">
            <a:extLst>
              <a:ext uri="{FF2B5EF4-FFF2-40B4-BE49-F238E27FC236}">
                <a16:creationId xmlns:a16="http://schemas.microsoft.com/office/drawing/2014/main" id="{A80DA8F4-3607-BC40-A6CC-33072FB7758A}"/>
              </a:ext>
            </a:extLst>
          </p:cNvPr>
          <p:cNvSpPr/>
          <p:nvPr/>
        </p:nvSpPr>
        <p:spPr>
          <a:xfrm>
            <a:off x="3321217" y="3564860"/>
            <a:ext cx="418969" cy="277744"/>
          </a:xfrm>
          <a:custGeom>
            <a:avLst/>
            <a:gdLst>
              <a:gd name="connsiteX0" fmla="*/ 0 w 557408"/>
              <a:gd name="connsiteY0" fmla="*/ 369518 h 369518"/>
              <a:gd name="connsiteX1" fmla="*/ 106471 w 557408"/>
              <a:gd name="connsiteY1" fmla="*/ 294361 h 369518"/>
              <a:gd name="connsiteX2" fmla="*/ 557408 w 557408"/>
              <a:gd name="connsiteY2" fmla="*/ 0 h 369518"/>
            </a:gdLst>
            <a:ahLst/>
            <a:cxnLst>
              <a:cxn ang="0">
                <a:pos x="connsiteX0" y="connsiteY0"/>
              </a:cxn>
              <a:cxn ang="0">
                <a:pos x="connsiteX1" y="connsiteY1"/>
              </a:cxn>
              <a:cxn ang="0">
                <a:pos x="connsiteX2" y="connsiteY2"/>
              </a:cxn>
            </a:cxnLst>
            <a:rect l="l" t="t" r="r" b="b"/>
            <a:pathLst>
              <a:path w="557408" h="369518">
                <a:moveTo>
                  <a:pt x="0" y="369518"/>
                </a:moveTo>
                <a:cubicBezTo>
                  <a:pt x="6785" y="362732"/>
                  <a:pt x="13570" y="355947"/>
                  <a:pt x="106471" y="294361"/>
                </a:cubicBezTo>
                <a:cubicBezTo>
                  <a:pt x="199372" y="232775"/>
                  <a:pt x="477033" y="3131"/>
                  <a:pt x="557408" y="0"/>
                </a:cubicBezTo>
              </a:path>
            </a:pathLst>
          </a:custGeom>
          <a:noFill/>
          <a:ln w="254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8" name="Freeform 7">
            <a:extLst>
              <a:ext uri="{FF2B5EF4-FFF2-40B4-BE49-F238E27FC236}">
                <a16:creationId xmlns:a16="http://schemas.microsoft.com/office/drawing/2014/main" id="{1EA72B8E-2CE4-CF4E-AFF2-0A078F030C7F}"/>
              </a:ext>
            </a:extLst>
          </p:cNvPr>
          <p:cNvSpPr/>
          <p:nvPr/>
        </p:nvSpPr>
        <p:spPr>
          <a:xfrm>
            <a:off x="5139163" y="3536245"/>
            <a:ext cx="486277" cy="475460"/>
          </a:xfrm>
          <a:custGeom>
            <a:avLst/>
            <a:gdLst>
              <a:gd name="connsiteX0" fmla="*/ 8127 w 646955"/>
              <a:gd name="connsiteY0" fmla="*/ 632564 h 632564"/>
              <a:gd name="connsiteX1" fmla="*/ 89547 w 646955"/>
              <a:gd name="connsiteY1" fmla="*/ 469726 h 632564"/>
              <a:gd name="connsiteX2" fmla="*/ 646955 w 646955"/>
              <a:gd name="connsiteY2" fmla="*/ 0 h 632564"/>
            </a:gdLst>
            <a:ahLst/>
            <a:cxnLst>
              <a:cxn ang="0">
                <a:pos x="connsiteX0" y="connsiteY0"/>
              </a:cxn>
              <a:cxn ang="0">
                <a:pos x="connsiteX1" y="connsiteY1"/>
              </a:cxn>
              <a:cxn ang="0">
                <a:pos x="connsiteX2" y="connsiteY2"/>
              </a:cxn>
            </a:cxnLst>
            <a:rect l="l" t="t" r="r" b="b"/>
            <a:pathLst>
              <a:path w="646955" h="632564">
                <a:moveTo>
                  <a:pt x="8127" y="632564"/>
                </a:moveTo>
                <a:cubicBezTo>
                  <a:pt x="-4399" y="603858"/>
                  <a:pt x="-16924" y="575153"/>
                  <a:pt x="89547" y="469726"/>
                </a:cubicBezTo>
                <a:cubicBezTo>
                  <a:pt x="196018" y="364299"/>
                  <a:pt x="455933" y="21921"/>
                  <a:pt x="646955" y="0"/>
                </a:cubicBezTo>
              </a:path>
            </a:pathLst>
          </a:custGeom>
          <a:noFill/>
          <a:ln w="254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9" name="Freeform 8">
            <a:extLst>
              <a:ext uri="{FF2B5EF4-FFF2-40B4-BE49-F238E27FC236}">
                <a16:creationId xmlns:a16="http://schemas.microsoft.com/office/drawing/2014/main" id="{927B6B3D-A80B-2646-AC47-5A686DA62DD6}"/>
              </a:ext>
            </a:extLst>
          </p:cNvPr>
          <p:cNvSpPr/>
          <p:nvPr/>
        </p:nvSpPr>
        <p:spPr>
          <a:xfrm>
            <a:off x="7016983" y="3501736"/>
            <a:ext cx="513121" cy="503706"/>
          </a:xfrm>
          <a:custGeom>
            <a:avLst/>
            <a:gdLst>
              <a:gd name="connsiteX0" fmla="*/ 0 w 682669"/>
              <a:gd name="connsiteY0" fmla="*/ 670143 h 670143"/>
              <a:gd name="connsiteX1" fmla="*/ 169101 w 682669"/>
              <a:gd name="connsiteY1" fmla="*/ 457200 h 670143"/>
              <a:gd name="connsiteX2" fmla="*/ 682669 w 682669"/>
              <a:gd name="connsiteY2" fmla="*/ 0 h 670143"/>
            </a:gdLst>
            <a:ahLst/>
            <a:cxnLst>
              <a:cxn ang="0">
                <a:pos x="connsiteX0" y="connsiteY0"/>
              </a:cxn>
              <a:cxn ang="0">
                <a:pos x="connsiteX1" y="connsiteY1"/>
              </a:cxn>
              <a:cxn ang="0">
                <a:pos x="connsiteX2" y="connsiteY2"/>
              </a:cxn>
            </a:cxnLst>
            <a:rect l="l" t="t" r="r" b="b"/>
            <a:pathLst>
              <a:path w="682669" h="670143">
                <a:moveTo>
                  <a:pt x="0" y="670143"/>
                </a:moveTo>
                <a:cubicBezTo>
                  <a:pt x="27661" y="619516"/>
                  <a:pt x="55323" y="568890"/>
                  <a:pt x="169101" y="457200"/>
                </a:cubicBezTo>
                <a:cubicBezTo>
                  <a:pt x="282879" y="345510"/>
                  <a:pt x="602294" y="40709"/>
                  <a:pt x="682669" y="0"/>
                </a:cubicBezTo>
              </a:path>
            </a:pathLst>
          </a:custGeom>
          <a:noFill/>
          <a:ln w="254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0" name="Freeform 9">
            <a:extLst>
              <a:ext uri="{FF2B5EF4-FFF2-40B4-BE49-F238E27FC236}">
                <a16:creationId xmlns:a16="http://schemas.microsoft.com/office/drawing/2014/main" id="{DB60B490-43E5-D641-80E6-FBDC3B7FEEB1}"/>
              </a:ext>
            </a:extLst>
          </p:cNvPr>
          <p:cNvSpPr/>
          <p:nvPr/>
        </p:nvSpPr>
        <p:spPr>
          <a:xfrm>
            <a:off x="1366805" y="5433387"/>
            <a:ext cx="513120" cy="311924"/>
          </a:xfrm>
          <a:custGeom>
            <a:avLst/>
            <a:gdLst>
              <a:gd name="connsiteX0" fmla="*/ 0 w 682669"/>
              <a:gd name="connsiteY0" fmla="*/ 413687 h 414992"/>
              <a:gd name="connsiteX1" fmla="*/ 162839 w 682669"/>
              <a:gd name="connsiteY1" fmla="*/ 351057 h 414992"/>
              <a:gd name="connsiteX2" fmla="*/ 682669 w 682669"/>
              <a:gd name="connsiteY2" fmla="*/ 328 h 414992"/>
            </a:gdLst>
            <a:ahLst/>
            <a:cxnLst>
              <a:cxn ang="0">
                <a:pos x="connsiteX0" y="connsiteY0"/>
              </a:cxn>
              <a:cxn ang="0">
                <a:pos x="connsiteX1" y="connsiteY1"/>
              </a:cxn>
              <a:cxn ang="0">
                <a:pos x="connsiteX2" y="connsiteY2"/>
              </a:cxn>
            </a:cxnLst>
            <a:rect l="l" t="t" r="r" b="b"/>
            <a:pathLst>
              <a:path w="682669" h="414992">
                <a:moveTo>
                  <a:pt x="0" y="413687"/>
                </a:moveTo>
                <a:cubicBezTo>
                  <a:pt x="24530" y="416818"/>
                  <a:pt x="49061" y="419950"/>
                  <a:pt x="162839" y="351057"/>
                </a:cubicBezTo>
                <a:cubicBezTo>
                  <a:pt x="276617" y="282164"/>
                  <a:pt x="621083" y="-11154"/>
                  <a:pt x="682669" y="328"/>
                </a:cubicBezTo>
              </a:path>
            </a:pathLst>
          </a:custGeom>
          <a:noFill/>
          <a:ln w="254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22" name="Freeform 21">
            <a:extLst>
              <a:ext uri="{FF2B5EF4-FFF2-40B4-BE49-F238E27FC236}">
                <a16:creationId xmlns:a16="http://schemas.microsoft.com/office/drawing/2014/main" id="{94415C72-C07B-F347-B1FB-89AF6D1F1D12}"/>
              </a:ext>
            </a:extLst>
          </p:cNvPr>
          <p:cNvSpPr/>
          <p:nvPr/>
        </p:nvSpPr>
        <p:spPr>
          <a:xfrm>
            <a:off x="3281576" y="5385404"/>
            <a:ext cx="513120" cy="360669"/>
          </a:xfrm>
          <a:custGeom>
            <a:avLst/>
            <a:gdLst>
              <a:gd name="connsiteX0" fmla="*/ 0 w 682668"/>
              <a:gd name="connsiteY0" fmla="*/ 479843 h 479843"/>
              <a:gd name="connsiteX1" fmla="*/ 275572 w 682668"/>
              <a:gd name="connsiteY1" fmla="*/ 266901 h 479843"/>
              <a:gd name="connsiteX2" fmla="*/ 682668 w 682668"/>
              <a:gd name="connsiteY2" fmla="*/ 3854 h 479843"/>
            </a:gdLst>
            <a:ahLst/>
            <a:cxnLst>
              <a:cxn ang="0">
                <a:pos x="connsiteX0" y="connsiteY0"/>
              </a:cxn>
              <a:cxn ang="0">
                <a:pos x="connsiteX1" y="connsiteY1"/>
              </a:cxn>
              <a:cxn ang="0">
                <a:pos x="connsiteX2" y="connsiteY2"/>
              </a:cxn>
            </a:cxnLst>
            <a:rect l="l" t="t" r="r" b="b"/>
            <a:pathLst>
              <a:path w="682668" h="479843">
                <a:moveTo>
                  <a:pt x="0" y="479843"/>
                </a:moveTo>
                <a:cubicBezTo>
                  <a:pt x="80897" y="413037"/>
                  <a:pt x="161794" y="346232"/>
                  <a:pt x="275572" y="266901"/>
                </a:cubicBezTo>
                <a:cubicBezTo>
                  <a:pt x="389350" y="187570"/>
                  <a:pt x="629432" y="-31636"/>
                  <a:pt x="682668" y="3854"/>
                </a:cubicBezTo>
              </a:path>
            </a:pathLst>
          </a:custGeom>
          <a:noFill/>
          <a:ln w="254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23" name="Freeform 22">
            <a:extLst>
              <a:ext uri="{FF2B5EF4-FFF2-40B4-BE49-F238E27FC236}">
                <a16:creationId xmlns:a16="http://schemas.microsoft.com/office/drawing/2014/main" id="{C648E865-AEDD-7A43-89F9-E643666D87DA}"/>
              </a:ext>
            </a:extLst>
          </p:cNvPr>
          <p:cNvSpPr/>
          <p:nvPr/>
        </p:nvSpPr>
        <p:spPr>
          <a:xfrm>
            <a:off x="5155339" y="5392838"/>
            <a:ext cx="514090" cy="478419"/>
          </a:xfrm>
          <a:custGeom>
            <a:avLst/>
            <a:gdLst>
              <a:gd name="connsiteX0" fmla="*/ 1288 w 683957"/>
              <a:gd name="connsiteY0" fmla="*/ 636500 h 636500"/>
              <a:gd name="connsiteX1" fmla="*/ 107760 w 683957"/>
              <a:gd name="connsiteY1" fmla="*/ 479925 h 636500"/>
              <a:gd name="connsiteX2" fmla="*/ 683957 w 683957"/>
              <a:gd name="connsiteY2" fmla="*/ 16462 h 636500"/>
            </a:gdLst>
            <a:ahLst/>
            <a:cxnLst>
              <a:cxn ang="0">
                <a:pos x="connsiteX0" y="connsiteY0"/>
              </a:cxn>
              <a:cxn ang="0">
                <a:pos x="connsiteX1" y="connsiteY1"/>
              </a:cxn>
              <a:cxn ang="0">
                <a:pos x="connsiteX2" y="connsiteY2"/>
              </a:cxn>
            </a:cxnLst>
            <a:rect l="l" t="t" r="r" b="b"/>
            <a:pathLst>
              <a:path w="683957" h="636500">
                <a:moveTo>
                  <a:pt x="1288" y="636500"/>
                </a:moveTo>
                <a:cubicBezTo>
                  <a:pt x="-2365" y="609882"/>
                  <a:pt x="-6018" y="583265"/>
                  <a:pt x="107760" y="479925"/>
                </a:cubicBezTo>
                <a:cubicBezTo>
                  <a:pt x="221538" y="376585"/>
                  <a:pt x="630722" y="-93141"/>
                  <a:pt x="683957" y="16462"/>
                </a:cubicBezTo>
              </a:path>
            </a:pathLst>
          </a:custGeom>
          <a:noFill/>
          <a:ln w="254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24" name="Freeform 23">
            <a:extLst>
              <a:ext uri="{FF2B5EF4-FFF2-40B4-BE49-F238E27FC236}">
                <a16:creationId xmlns:a16="http://schemas.microsoft.com/office/drawing/2014/main" id="{C1A3F6AE-83C1-8C4F-8F1F-B5FB36C17B06}"/>
              </a:ext>
            </a:extLst>
          </p:cNvPr>
          <p:cNvSpPr/>
          <p:nvPr/>
        </p:nvSpPr>
        <p:spPr>
          <a:xfrm>
            <a:off x="7037506" y="5318121"/>
            <a:ext cx="527243" cy="421715"/>
          </a:xfrm>
          <a:custGeom>
            <a:avLst/>
            <a:gdLst>
              <a:gd name="connsiteX0" fmla="*/ 0 w 701457"/>
              <a:gd name="connsiteY0" fmla="*/ 561060 h 561060"/>
              <a:gd name="connsiteX1" fmla="*/ 263046 w 701457"/>
              <a:gd name="connsiteY1" fmla="*/ 366907 h 561060"/>
              <a:gd name="connsiteX2" fmla="*/ 701457 w 701457"/>
              <a:gd name="connsiteY2" fmla="*/ 3652 h 561060"/>
            </a:gdLst>
            <a:ahLst/>
            <a:cxnLst>
              <a:cxn ang="0">
                <a:pos x="connsiteX0" y="connsiteY0"/>
              </a:cxn>
              <a:cxn ang="0">
                <a:pos x="connsiteX1" y="connsiteY1"/>
              </a:cxn>
              <a:cxn ang="0">
                <a:pos x="connsiteX2" y="connsiteY2"/>
              </a:cxn>
            </a:cxnLst>
            <a:rect l="l" t="t" r="r" b="b"/>
            <a:pathLst>
              <a:path w="701457" h="561060">
                <a:moveTo>
                  <a:pt x="0" y="561060"/>
                </a:moveTo>
                <a:cubicBezTo>
                  <a:pt x="73068" y="510434"/>
                  <a:pt x="146137" y="459808"/>
                  <a:pt x="263046" y="366907"/>
                </a:cubicBezTo>
                <a:cubicBezTo>
                  <a:pt x="379955" y="274006"/>
                  <a:pt x="653441" y="-37057"/>
                  <a:pt x="701457" y="3652"/>
                </a:cubicBezTo>
              </a:path>
            </a:pathLst>
          </a:custGeom>
          <a:noFill/>
          <a:ln w="254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25" name="TextBox 24">
            <a:extLst>
              <a:ext uri="{FF2B5EF4-FFF2-40B4-BE49-F238E27FC236}">
                <a16:creationId xmlns:a16="http://schemas.microsoft.com/office/drawing/2014/main" id="{AAB55533-DB32-5441-8279-AB5DE8E26F5F}"/>
              </a:ext>
            </a:extLst>
          </p:cNvPr>
          <p:cNvSpPr txBox="1"/>
          <p:nvPr/>
        </p:nvSpPr>
        <p:spPr>
          <a:xfrm>
            <a:off x="1665963" y="6394524"/>
            <a:ext cx="6138080" cy="369332"/>
          </a:xfrm>
          <a:prstGeom prst="rect">
            <a:avLst/>
          </a:prstGeom>
          <a:noFill/>
        </p:spPr>
        <p:txBody>
          <a:bodyPr wrap="square" rtlCol="0">
            <a:spAutoFit/>
          </a:bodyPr>
          <a:lstStyle/>
          <a:p>
            <a:pPr algn="ctr"/>
            <a:r>
              <a:rPr lang="en-US" dirty="0">
                <a:solidFill>
                  <a:srgbClr val="FF0000"/>
                </a:solidFill>
              </a:rPr>
              <a:t>larger magnitude tends to be predicted smaller</a:t>
            </a:r>
            <a:endParaRPr lang="en-JP" dirty="0">
              <a:solidFill>
                <a:srgbClr val="FF0000"/>
              </a:solidFill>
            </a:endParaRPr>
          </a:p>
        </p:txBody>
      </p:sp>
      <p:pic>
        <p:nvPicPr>
          <p:cNvPr id="27" name="Picture 26" descr="A picture containing object, clock&#10;&#10;Description automatically generated">
            <a:extLst>
              <a:ext uri="{FF2B5EF4-FFF2-40B4-BE49-F238E27FC236}">
                <a16:creationId xmlns:a16="http://schemas.microsoft.com/office/drawing/2014/main" id="{2CDD00D6-B659-A84B-8884-B74D77BD9317}"/>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6081132" y="183078"/>
            <a:ext cx="2772719" cy="2000749"/>
          </a:xfrm>
          <a:prstGeom prst="rect">
            <a:avLst/>
          </a:prstGeom>
        </p:spPr>
      </p:pic>
      <p:grpSp>
        <p:nvGrpSpPr>
          <p:cNvPr id="28" name="Group 27">
            <a:extLst>
              <a:ext uri="{FF2B5EF4-FFF2-40B4-BE49-F238E27FC236}">
                <a16:creationId xmlns:a16="http://schemas.microsoft.com/office/drawing/2014/main" id="{C2C7A6FB-7676-0E45-8DE3-0C1D95F292EB}"/>
              </a:ext>
            </a:extLst>
          </p:cNvPr>
          <p:cNvGrpSpPr/>
          <p:nvPr/>
        </p:nvGrpSpPr>
        <p:grpSpPr>
          <a:xfrm>
            <a:off x="3437287" y="30915"/>
            <a:ext cx="2622267" cy="1788828"/>
            <a:chOff x="6303421" y="30915"/>
            <a:chExt cx="2622267" cy="1788828"/>
          </a:xfrm>
        </p:grpSpPr>
        <p:grpSp>
          <p:nvGrpSpPr>
            <p:cNvPr id="29" name="Group 28">
              <a:extLst>
                <a:ext uri="{FF2B5EF4-FFF2-40B4-BE49-F238E27FC236}">
                  <a16:creationId xmlns:a16="http://schemas.microsoft.com/office/drawing/2014/main" id="{DF226203-214E-ED4E-AD7E-867FD2F4A6C6}"/>
                </a:ext>
              </a:extLst>
            </p:cNvPr>
            <p:cNvGrpSpPr/>
            <p:nvPr/>
          </p:nvGrpSpPr>
          <p:grpSpPr>
            <a:xfrm>
              <a:off x="7637908" y="229754"/>
              <a:ext cx="1287780" cy="1589989"/>
              <a:chOff x="0" y="-1"/>
              <a:chExt cx="1288170" cy="1590002"/>
            </a:xfrm>
          </p:grpSpPr>
          <p:sp>
            <p:nvSpPr>
              <p:cNvPr id="34" name="Text Box 156">
                <a:extLst>
                  <a:ext uri="{FF2B5EF4-FFF2-40B4-BE49-F238E27FC236}">
                    <a16:creationId xmlns:a16="http://schemas.microsoft.com/office/drawing/2014/main" id="{991E3BF2-1A95-F040-97F2-65D230A3EBA9}"/>
                  </a:ext>
                </a:extLst>
              </p:cNvPr>
              <p:cNvSpPr txBox="1"/>
              <p:nvPr/>
            </p:nvSpPr>
            <p:spPr>
              <a:xfrm>
                <a:off x="0" y="-1"/>
                <a:ext cx="1288170" cy="1590002"/>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spcAft>
                    <a:spcPts val="0"/>
                  </a:spcAft>
                </a:pPr>
                <a:r>
                  <a:rPr lang="en-US" sz="1200" dirty="0">
                    <a:effectLst/>
                    <a:latin typeface="Arial" panose="020B0604020202020204" pitchFamily="34" charset="0"/>
                    <a:ea typeface="Times New Roman" panose="02020603050405020304" pitchFamily="18" charset="0"/>
                  </a:rPr>
                  <a:t>MLP  </a:t>
                </a:r>
                <a:r>
                  <a:rPr lang="en-US" sz="1200" dirty="0">
                    <a:solidFill>
                      <a:srgbClr val="000000"/>
                    </a:solidFill>
                    <a:effectLst/>
                    <a:latin typeface="Arial" panose="020B0604020202020204" pitchFamily="34" charset="0"/>
                    <a:ea typeface="Times New Roman" panose="02020603050405020304" pitchFamily="18" charset="0"/>
                  </a:rPr>
                  <a:t>          </a:t>
                </a:r>
                <a:r>
                  <a:rPr lang="en-US" sz="1200" dirty="0">
                    <a:effectLst/>
                    <a:latin typeface="Arial" panose="020B0604020202020204" pitchFamily="34" charset="0"/>
                    <a:ea typeface="Times New Roman" panose="02020603050405020304" pitchFamily="18" charset="0"/>
                  </a:rPr>
                  <a:t>        </a:t>
                </a:r>
                <a:endParaRPr lang="en-JP" sz="1200" dirty="0">
                  <a:effectLst/>
                  <a:latin typeface="Times New Roman" panose="02020603050405020304" pitchFamily="18" charset="0"/>
                  <a:ea typeface="Times New Roman" panose="02020603050405020304" pitchFamily="18" charset="0"/>
                </a:endParaRPr>
              </a:p>
              <a:p>
                <a:pPr>
                  <a:spcAft>
                    <a:spcPts val="0"/>
                  </a:spcAft>
                </a:pPr>
                <a:r>
                  <a:rPr lang="en-US" sz="1200" dirty="0">
                    <a:effectLst/>
                    <a:latin typeface="Arial" panose="020B0604020202020204" pitchFamily="34" charset="0"/>
                    <a:ea typeface="Times New Roman" panose="02020603050405020304" pitchFamily="18" charset="0"/>
                  </a:rPr>
                  <a:t> </a:t>
                </a:r>
                <a:endParaRPr lang="en-JP" sz="1200" dirty="0">
                  <a:effectLst/>
                  <a:latin typeface="Times New Roman" panose="02020603050405020304" pitchFamily="18" charset="0"/>
                  <a:ea typeface="Times New Roman" panose="02020603050405020304" pitchFamily="18" charset="0"/>
                </a:endParaRPr>
              </a:p>
              <a:p>
                <a:pPr>
                  <a:spcAft>
                    <a:spcPts val="0"/>
                  </a:spcAft>
                </a:pPr>
                <a:r>
                  <a:rPr lang="en-US" sz="1200" dirty="0">
                    <a:effectLst/>
                    <a:latin typeface="Arial" panose="020B0604020202020204" pitchFamily="34" charset="0"/>
                    <a:ea typeface="Times New Roman" panose="02020603050405020304" pitchFamily="18" charset="0"/>
                  </a:rPr>
                  <a:t>1D CNN</a:t>
                </a:r>
                <a:endParaRPr lang="en-JP" sz="1200" dirty="0">
                  <a:effectLst/>
                  <a:latin typeface="Times New Roman" panose="02020603050405020304" pitchFamily="18" charset="0"/>
                  <a:ea typeface="Times New Roman" panose="02020603050405020304" pitchFamily="18" charset="0"/>
                </a:endParaRPr>
              </a:p>
              <a:p>
                <a:pPr>
                  <a:spcAft>
                    <a:spcPts val="0"/>
                  </a:spcAft>
                </a:pPr>
                <a:r>
                  <a:rPr lang="en-US" sz="1200" dirty="0">
                    <a:effectLst/>
                    <a:latin typeface="Arial" panose="020B0604020202020204" pitchFamily="34" charset="0"/>
                    <a:ea typeface="Times New Roman" panose="02020603050405020304" pitchFamily="18" charset="0"/>
                  </a:rPr>
                  <a:t> </a:t>
                </a:r>
                <a:endParaRPr lang="en-JP" sz="1200" dirty="0">
                  <a:effectLst/>
                  <a:latin typeface="Times New Roman" panose="02020603050405020304" pitchFamily="18" charset="0"/>
                  <a:ea typeface="Times New Roman" panose="02020603050405020304" pitchFamily="18" charset="0"/>
                </a:endParaRPr>
              </a:p>
              <a:p>
                <a:pPr>
                  <a:spcAft>
                    <a:spcPts val="0"/>
                  </a:spcAft>
                </a:pPr>
                <a:r>
                  <a:rPr lang="en-US" sz="1200" dirty="0">
                    <a:effectLst/>
                    <a:latin typeface="Arial" panose="020B0604020202020204" pitchFamily="34" charset="0"/>
                    <a:ea typeface="Times New Roman" panose="02020603050405020304" pitchFamily="18" charset="0"/>
                  </a:rPr>
                  <a:t>KNN (k=3)</a:t>
                </a:r>
                <a:endParaRPr lang="en-JP" sz="1200" dirty="0">
                  <a:effectLst/>
                  <a:latin typeface="Times New Roman" panose="02020603050405020304" pitchFamily="18" charset="0"/>
                  <a:ea typeface="Times New Roman" panose="02020603050405020304" pitchFamily="18" charset="0"/>
                </a:endParaRPr>
              </a:p>
              <a:p>
                <a:pPr>
                  <a:spcAft>
                    <a:spcPts val="0"/>
                  </a:spcAft>
                </a:pPr>
                <a:r>
                  <a:rPr lang="en-US" sz="1200" dirty="0">
                    <a:effectLst/>
                    <a:latin typeface="Arial" panose="020B0604020202020204" pitchFamily="34" charset="0"/>
                    <a:ea typeface="Times New Roman" panose="02020603050405020304" pitchFamily="18" charset="0"/>
                  </a:rPr>
                  <a:t> </a:t>
                </a:r>
                <a:endParaRPr lang="en-JP" sz="1200" dirty="0">
                  <a:effectLst/>
                  <a:latin typeface="Times New Roman" panose="02020603050405020304" pitchFamily="18" charset="0"/>
                  <a:ea typeface="Times New Roman" panose="02020603050405020304" pitchFamily="18" charset="0"/>
                </a:endParaRPr>
              </a:p>
              <a:p>
                <a:pPr>
                  <a:spcAft>
                    <a:spcPts val="0"/>
                  </a:spcAft>
                </a:pPr>
                <a:r>
                  <a:rPr lang="en-US" sz="1200" dirty="0">
                    <a:effectLst/>
                    <a:latin typeface="Arial" panose="020B0604020202020204" pitchFamily="34" charset="0"/>
                    <a:ea typeface="Times New Roman" panose="02020603050405020304" pitchFamily="18" charset="0"/>
                  </a:rPr>
                  <a:t>KNN (k=5)</a:t>
                </a:r>
                <a:endParaRPr lang="en-JP" sz="1200" dirty="0">
                  <a:effectLst/>
                  <a:latin typeface="Times New Roman" panose="02020603050405020304" pitchFamily="18" charset="0"/>
                  <a:ea typeface="Times New Roman" panose="02020603050405020304" pitchFamily="18" charset="0"/>
                </a:endParaRPr>
              </a:p>
              <a:p>
                <a:pPr>
                  <a:spcAft>
                    <a:spcPts val="0"/>
                  </a:spcAft>
                </a:pPr>
                <a:r>
                  <a:rPr lang="en-US" sz="1200" dirty="0">
                    <a:effectLst/>
                    <a:latin typeface="Arial" panose="020B0604020202020204" pitchFamily="34" charset="0"/>
                    <a:ea typeface="Times New Roman" panose="02020603050405020304" pitchFamily="18" charset="0"/>
                  </a:rPr>
                  <a:t> </a:t>
                </a:r>
                <a:endParaRPr lang="en-JP" sz="1200" dirty="0">
                  <a:effectLst/>
                  <a:latin typeface="Times New Roman" panose="02020603050405020304" pitchFamily="18" charset="0"/>
                  <a:ea typeface="Times New Roman" panose="02020603050405020304" pitchFamily="18" charset="0"/>
                </a:endParaRPr>
              </a:p>
            </p:txBody>
          </p:sp>
          <p:sp>
            <p:nvSpPr>
              <p:cNvPr id="35" name="Rectangle 34">
                <a:extLst>
                  <a:ext uri="{FF2B5EF4-FFF2-40B4-BE49-F238E27FC236}">
                    <a16:creationId xmlns:a16="http://schemas.microsoft.com/office/drawing/2014/main" id="{F651912E-FEDB-4846-B58C-D780BC1560B4}"/>
                  </a:ext>
                </a:extLst>
              </p:cNvPr>
              <p:cNvSpPr/>
              <p:nvPr/>
            </p:nvSpPr>
            <p:spPr>
              <a:xfrm>
                <a:off x="93443" y="233605"/>
                <a:ext cx="1034540" cy="140164"/>
              </a:xfrm>
              <a:prstGeom prst="rect">
                <a:avLst/>
              </a:prstGeom>
              <a:solidFill>
                <a:srgbClr val="52A55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36" name="Rectangle 35">
                <a:extLst>
                  <a:ext uri="{FF2B5EF4-FFF2-40B4-BE49-F238E27FC236}">
                    <a16:creationId xmlns:a16="http://schemas.microsoft.com/office/drawing/2014/main" id="{398FEA6D-5147-A944-8EF2-ADD82F83C947}"/>
                  </a:ext>
                </a:extLst>
              </p:cNvPr>
              <p:cNvSpPr/>
              <p:nvPr/>
            </p:nvSpPr>
            <p:spPr>
              <a:xfrm>
                <a:off x="93443" y="567329"/>
                <a:ext cx="1034540" cy="14016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37" name="Rectangle 36">
                <a:extLst>
                  <a:ext uri="{FF2B5EF4-FFF2-40B4-BE49-F238E27FC236}">
                    <a16:creationId xmlns:a16="http://schemas.microsoft.com/office/drawing/2014/main" id="{D4582A26-A021-BB49-B5F7-F7F0A5DE4311}"/>
                  </a:ext>
                </a:extLst>
              </p:cNvPr>
              <p:cNvSpPr/>
              <p:nvPr/>
            </p:nvSpPr>
            <p:spPr>
              <a:xfrm>
                <a:off x="93443" y="934425"/>
                <a:ext cx="1034540" cy="140164"/>
              </a:xfrm>
              <a:prstGeom prst="rect">
                <a:avLst/>
              </a:prstGeom>
              <a:solidFill>
                <a:srgbClr val="FDAC2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38" name="Rectangle 37">
                <a:extLst>
                  <a:ext uri="{FF2B5EF4-FFF2-40B4-BE49-F238E27FC236}">
                    <a16:creationId xmlns:a16="http://schemas.microsoft.com/office/drawing/2014/main" id="{F92CDE43-76DE-0443-B24B-08117E80526F}"/>
                  </a:ext>
                </a:extLst>
              </p:cNvPr>
              <p:cNvSpPr/>
              <p:nvPr/>
            </p:nvSpPr>
            <p:spPr>
              <a:xfrm>
                <a:off x="93443" y="1314867"/>
                <a:ext cx="1034540" cy="140164"/>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grpSp>
        <p:grpSp>
          <p:nvGrpSpPr>
            <p:cNvPr id="30" name="Group 29">
              <a:extLst>
                <a:ext uri="{FF2B5EF4-FFF2-40B4-BE49-F238E27FC236}">
                  <a16:creationId xmlns:a16="http://schemas.microsoft.com/office/drawing/2014/main" id="{AFCE0F3F-DDAE-3A40-8414-C0E73075E04C}"/>
                </a:ext>
              </a:extLst>
            </p:cNvPr>
            <p:cNvGrpSpPr/>
            <p:nvPr/>
          </p:nvGrpSpPr>
          <p:grpSpPr>
            <a:xfrm>
              <a:off x="6303421" y="30915"/>
              <a:ext cx="1287780" cy="1005047"/>
              <a:chOff x="4444772" y="101146"/>
              <a:chExt cx="1287780" cy="1005047"/>
            </a:xfrm>
          </p:grpSpPr>
          <p:sp>
            <p:nvSpPr>
              <p:cNvPr id="31" name="Text Box 156">
                <a:extLst>
                  <a:ext uri="{FF2B5EF4-FFF2-40B4-BE49-F238E27FC236}">
                    <a16:creationId xmlns:a16="http://schemas.microsoft.com/office/drawing/2014/main" id="{D19715F7-3062-2B4F-99F1-58941F556991}"/>
                  </a:ext>
                </a:extLst>
              </p:cNvPr>
              <p:cNvSpPr txBox="1"/>
              <p:nvPr/>
            </p:nvSpPr>
            <p:spPr>
              <a:xfrm>
                <a:off x="4444772" y="101146"/>
                <a:ext cx="1287780" cy="1005047"/>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spcAft>
                    <a:spcPts val="0"/>
                  </a:spcAft>
                </a:pPr>
                <a:r>
                  <a:rPr lang="en-US" sz="1200" dirty="0">
                    <a:effectLst/>
                    <a:latin typeface="Arial" panose="020B0604020202020204" pitchFamily="34" charset="0"/>
                    <a:ea typeface="Times New Roman" panose="02020603050405020304" pitchFamily="18" charset="0"/>
                  </a:rPr>
                  <a:t> </a:t>
                </a:r>
                <a:endParaRPr lang="en-JP" sz="1200" dirty="0">
                  <a:effectLst/>
                  <a:latin typeface="Times New Roman" panose="02020603050405020304" pitchFamily="18" charset="0"/>
                  <a:ea typeface="Times New Roman" panose="02020603050405020304" pitchFamily="18" charset="0"/>
                </a:endParaRPr>
              </a:p>
              <a:p>
                <a:pPr>
                  <a:spcAft>
                    <a:spcPts val="0"/>
                  </a:spcAft>
                </a:pPr>
                <a:r>
                  <a:rPr lang="en-US" sz="1200" dirty="0">
                    <a:effectLst/>
                    <a:latin typeface="Arial" panose="020B0604020202020204" pitchFamily="34" charset="0"/>
                    <a:ea typeface="Times New Roman" panose="02020603050405020304" pitchFamily="18" charset="0"/>
                  </a:rPr>
                  <a:t>Training loss</a:t>
                </a:r>
                <a:endParaRPr lang="en-JP" sz="1200" dirty="0">
                  <a:effectLst/>
                  <a:latin typeface="Times New Roman" panose="02020603050405020304" pitchFamily="18" charset="0"/>
                  <a:ea typeface="Times New Roman" panose="02020603050405020304" pitchFamily="18" charset="0"/>
                </a:endParaRPr>
              </a:p>
              <a:p>
                <a:pPr>
                  <a:spcAft>
                    <a:spcPts val="0"/>
                  </a:spcAft>
                </a:pPr>
                <a:r>
                  <a:rPr lang="en-US" sz="1200" dirty="0">
                    <a:effectLst/>
                    <a:latin typeface="Arial" panose="020B0604020202020204" pitchFamily="34" charset="0"/>
                    <a:ea typeface="Times New Roman" panose="02020603050405020304" pitchFamily="18" charset="0"/>
                  </a:rPr>
                  <a:t> </a:t>
                </a:r>
                <a:endParaRPr lang="en-JP" sz="1200" dirty="0">
                  <a:effectLst/>
                  <a:latin typeface="Times New Roman" panose="02020603050405020304" pitchFamily="18" charset="0"/>
                  <a:ea typeface="Times New Roman" panose="02020603050405020304" pitchFamily="18" charset="0"/>
                </a:endParaRPr>
              </a:p>
              <a:p>
                <a:pPr>
                  <a:spcAft>
                    <a:spcPts val="0"/>
                  </a:spcAft>
                </a:pPr>
                <a:r>
                  <a:rPr lang="en-US" sz="1200" dirty="0">
                    <a:effectLst/>
                    <a:latin typeface="Arial" panose="020B0604020202020204" pitchFamily="34" charset="0"/>
                    <a:ea typeface="Times New Roman" panose="02020603050405020304" pitchFamily="18" charset="0"/>
                  </a:rPr>
                  <a:t>Validation loss</a:t>
                </a:r>
                <a:endParaRPr lang="en-JP" sz="1200" dirty="0">
                  <a:effectLst/>
                  <a:latin typeface="Times New Roman" panose="02020603050405020304" pitchFamily="18" charset="0"/>
                  <a:ea typeface="Times New Roman" panose="02020603050405020304" pitchFamily="18" charset="0"/>
                </a:endParaRPr>
              </a:p>
            </p:txBody>
          </p:sp>
          <p:cxnSp>
            <p:nvCxnSpPr>
              <p:cNvPr id="32" name="Straight Connector 31">
                <a:extLst>
                  <a:ext uri="{FF2B5EF4-FFF2-40B4-BE49-F238E27FC236}">
                    <a16:creationId xmlns:a16="http://schemas.microsoft.com/office/drawing/2014/main" id="{A59A7E4C-9E91-574B-9B21-B2C88F2F03B0}"/>
                  </a:ext>
                </a:extLst>
              </p:cNvPr>
              <p:cNvCxnSpPr/>
              <p:nvPr/>
            </p:nvCxnSpPr>
            <p:spPr>
              <a:xfrm>
                <a:off x="4538187" y="595570"/>
                <a:ext cx="1034102" cy="0"/>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A657F3C-D6D0-F144-9EA1-54F892972114}"/>
                  </a:ext>
                </a:extLst>
              </p:cNvPr>
              <p:cNvCxnSpPr/>
              <p:nvPr/>
            </p:nvCxnSpPr>
            <p:spPr>
              <a:xfrm>
                <a:off x="4538187" y="937242"/>
                <a:ext cx="1034102" cy="0"/>
              </a:xfrm>
              <a:prstGeom prst="line">
                <a:avLst/>
              </a:prstGeom>
              <a:ln w="38100">
                <a:solidFill>
                  <a:schemeClr val="tx1"/>
                </a:solidFill>
                <a:prstDash val="soli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50470218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627CA8-3E9F-354B-A826-05F686B23750}"/>
              </a:ext>
            </a:extLst>
          </p:cNvPr>
          <p:cNvSpPr>
            <a:spLocks noGrp="1"/>
          </p:cNvSpPr>
          <p:nvPr>
            <p:ph type="title"/>
          </p:nvPr>
        </p:nvSpPr>
        <p:spPr/>
        <p:txBody>
          <a:bodyPr/>
          <a:lstStyle/>
          <a:p>
            <a:r>
              <a:rPr lang="en-JP" dirty="0"/>
              <a:t>Results</a:t>
            </a:r>
          </a:p>
        </p:txBody>
      </p:sp>
      <p:sp>
        <p:nvSpPr>
          <p:cNvPr id="3" name="Content Placeholder 2">
            <a:extLst>
              <a:ext uri="{FF2B5EF4-FFF2-40B4-BE49-F238E27FC236}">
                <a16:creationId xmlns:a16="http://schemas.microsoft.com/office/drawing/2014/main" id="{5A05A5A8-2FED-F04E-B931-7D86C6732A9D}"/>
              </a:ext>
            </a:extLst>
          </p:cNvPr>
          <p:cNvSpPr>
            <a:spLocks noGrp="1"/>
          </p:cNvSpPr>
          <p:nvPr>
            <p:ph idx="1"/>
          </p:nvPr>
        </p:nvSpPr>
        <p:spPr/>
        <p:txBody>
          <a:bodyPr/>
          <a:lstStyle/>
          <a:p>
            <a:r>
              <a:rPr lang="en-JP" dirty="0"/>
              <a:t>KNN (k=5)</a:t>
            </a:r>
          </a:p>
        </p:txBody>
      </p:sp>
      <p:sp>
        <p:nvSpPr>
          <p:cNvPr id="4" name="Slide Number Placeholder 3">
            <a:extLst>
              <a:ext uri="{FF2B5EF4-FFF2-40B4-BE49-F238E27FC236}">
                <a16:creationId xmlns:a16="http://schemas.microsoft.com/office/drawing/2014/main" id="{536CAE27-AD4E-334B-AAB3-8558FF829749}"/>
              </a:ext>
            </a:extLst>
          </p:cNvPr>
          <p:cNvSpPr>
            <a:spLocks noGrp="1"/>
          </p:cNvSpPr>
          <p:nvPr>
            <p:ph type="sldNum" sz="quarter" idx="12"/>
          </p:nvPr>
        </p:nvSpPr>
        <p:spPr/>
        <p:txBody>
          <a:bodyPr/>
          <a:lstStyle/>
          <a:p>
            <a:fld id="{1496A917-549B-0E4E-84B0-9841174236B4}" type="slidenum">
              <a:rPr lang="en-JP" smtClean="0"/>
              <a:pPr/>
              <a:t>38</a:t>
            </a:fld>
            <a:endParaRPr lang="en-JP" dirty="0"/>
          </a:p>
        </p:txBody>
      </p:sp>
      <p:pic>
        <p:nvPicPr>
          <p:cNvPr id="7" name="Picture 6" descr="A group of purple flowers&#10;&#10;Description automatically generated">
            <a:extLst>
              <a:ext uri="{FF2B5EF4-FFF2-40B4-BE49-F238E27FC236}">
                <a16:creationId xmlns:a16="http://schemas.microsoft.com/office/drawing/2014/main" id="{002FAE9F-B3C3-0C46-9F84-0261831CBD8E}"/>
              </a:ext>
            </a:extLst>
          </p:cNvPr>
          <p:cNvPicPr>
            <a:picLocks noChangeAspect="1"/>
          </p:cNvPicPr>
          <p:nvPr/>
        </p:nvPicPr>
        <p:blipFill>
          <a:blip r:embed="rId2"/>
          <a:stretch>
            <a:fillRect/>
          </a:stretch>
        </p:blipFill>
        <p:spPr>
          <a:xfrm>
            <a:off x="750849" y="2161414"/>
            <a:ext cx="7642302" cy="4264440"/>
          </a:xfrm>
          <a:prstGeom prst="rect">
            <a:avLst/>
          </a:prstGeom>
        </p:spPr>
      </p:pic>
      <p:pic>
        <p:nvPicPr>
          <p:cNvPr id="22" name="Picture 21" descr="A picture containing object, clock&#10;&#10;Description automatically generated">
            <a:extLst>
              <a:ext uri="{FF2B5EF4-FFF2-40B4-BE49-F238E27FC236}">
                <a16:creationId xmlns:a16="http://schemas.microsoft.com/office/drawing/2014/main" id="{F7CEF904-136D-3041-9926-5E10A07CB223}"/>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6081132" y="183078"/>
            <a:ext cx="2772719" cy="2000749"/>
          </a:xfrm>
          <a:prstGeom prst="rect">
            <a:avLst/>
          </a:prstGeom>
        </p:spPr>
      </p:pic>
      <p:grpSp>
        <p:nvGrpSpPr>
          <p:cNvPr id="23" name="Group 22">
            <a:extLst>
              <a:ext uri="{FF2B5EF4-FFF2-40B4-BE49-F238E27FC236}">
                <a16:creationId xmlns:a16="http://schemas.microsoft.com/office/drawing/2014/main" id="{B672FD46-81C1-2742-970E-B8009008B49A}"/>
              </a:ext>
            </a:extLst>
          </p:cNvPr>
          <p:cNvGrpSpPr/>
          <p:nvPr/>
        </p:nvGrpSpPr>
        <p:grpSpPr>
          <a:xfrm>
            <a:off x="3437287" y="30915"/>
            <a:ext cx="2622267" cy="1788828"/>
            <a:chOff x="6303421" y="30915"/>
            <a:chExt cx="2622267" cy="1788828"/>
          </a:xfrm>
        </p:grpSpPr>
        <p:grpSp>
          <p:nvGrpSpPr>
            <p:cNvPr id="24" name="Group 23">
              <a:extLst>
                <a:ext uri="{FF2B5EF4-FFF2-40B4-BE49-F238E27FC236}">
                  <a16:creationId xmlns:a16="http://schemas.microsoft.com/office/drawing/2014/main" id="{C0227FE1-011D-3647-A73F-445B78EE01A7}"/>
                </a:ext>
              </a:extLst>
            </p:cNvPr>
            <p:cNvGrpSpPr/>
            <p:nvPr/>
          </p:nvGrpSpPr>
          <p:grpSpPr>
            <a:xfrm>
              <a:off x="7637908" y="229754"/>
              <a:ext cx="1287780" cy="1589989"/>
              <a:chOff x="0" y="-1"/>
              <a:chExt cx="1288170" cy="1590002"/>
            </a:xfrm>
          </p:grpSpPr>
          <p:sp>
            <p:nvSpPr>
              <p:cNvPr id="29" name="Text Box 156">
                <a:extLst>
                  <a:ext uri="{FF2B5EF4-FFF2-40B4-BE49-F238E27FC236}">
                    <a16:creationId xmlns:a16="http://schemas.microsoft.com/office/drawing/2014/main" id="{FAE32EF2-9A59-6C4E-AD35-74BBCEB25B77}"/>
                  </a:ext>
                </a:extLst>
              </p:cNvPr>
              <p:cNvSpPr txBox="1"/>
              <p:nvPr/>
            </p:nvSpPr>
            <p:spPr>
              <a:xfrm>
                <a:off x="0" y="-1"/>
                <a:ext cx="1288170" cy="1590002"/>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spcAft>
                    <a:spcPts val="0"/>
                  </a:spcAft>
                </a:pPr>
                <a:r>
                  <a:rPr lang="en-US" sz="1200" dirty="0">
                    <a:effectLst/>
                    <a:latin typeface="Arial" panose="020B0604020202020204" pitchFamily="34" charset="0"/>
                    <a:ea typeface="Times New Roman" panose="02020603050405020304" pitchFamily="18" charset="0"/>
                  </a:rPr>
                  <a:t>MLP  </a:t>
                </a:r>
                <a:r>
                  <a:rPr lang="en-US" sz="1200" dirty="0">
                    <a:solidFill>
                      <a:srgbClr val="000000"/>
                    </a:solidFill>
                    <a:effectLst/>
                    <a:latin typeface="Arial" panose="020B0604020202020204" pitchFamily="34" charset="0"/>
                    <a:ea typeface="Times New Roman" panose="02020603050405020304" pitchFamily="18" charset="0"/>
                  </a:rPr>
                  <a:t>          </a:t>
                </a:r>
                <a:r>
                  <a:rPr lang="en-US" sz="1200" dirty="0">
                    <a:effectLst/>
                    <a:latin typeface="Arial" panose="020B0604020202020204" pitchFamily="34" charset="0"/>
                    <a:ea typeface="Times New Roman" panose="02020603050405020304" pitchFamily="18" charset="0"/>
                  </a:rPr>
                  <a:t>        </a:t>
                </a:r>
                <a:endParaRPr lang="en-JP" sz="1200" dirty="0">
                  <a:effectLst/>
                  <a:latin typeface="Times New Roman" panose="02020603050405020304" pitchFamily="18" charset="0"/>
                  <a:ea typeface="Times New Roman" panose="02020603050405020304" pitchFamily="18" charset="0"/>
                </a:endParaRPr>
              </a:p>
              <a:p>
                <a:pPr>
                  <a:spcAft>
                    <a:spcPts val="0"/>
                  </a:spcAft>
                </a:pPr>
                <a:r>
                  <a:rPr lang="en-US" sz="1200" dirty="0">
                    <a:effectLst/>
                    <a:latin typeface="Arial" panose="020B0604020202020204" pitchFamily="34" charset="0"/>
                    <a:ea typeface="Times New Roman" panose="02020603050405020304" pitchFamily="18" charset="0"/>
                  </a:rPr>
                  <a:t> </a:t>
                </a:r>
                <a:endParaRPr lang="en-JP" sz="1200" dirty="0">
                  <a:effectLst/>
                  <a:latin typeface="Times New Roman" panose="02020603050405020304" pitchFamily="18" charset="0"/>
                  <a:ea typeface="Times New Roman" panose="02020603050405020304" pitchFamily="18" charset="0"/>
                </a:endParaRPr>
              </a:p>
              <a:p>
                <a:pPr>
                  <a:spcAft>
                    <a:spcPts val="0"/>
                  </a:spcAft>
                </a:pPr>
                <a:r>
                  <a:rPr lang="en-US" sz="1200" dirty="0">
                    <a:effectLst/>
                    <a:latin typeface="Arial" panose="020B0604020202020204" pitchFamily="34" charset="0"/>
                    <a:ea typeface="Times New Roman" panose="02020603050405020304" pitchFamily="18" charset="0"/>
                  </a:rPr>
                  <a:t>1D CNN</a:t>
                </a:r>
                <a:endParaRPr lang="en-JP" sz="1200" dirty="0">
                  <a:effectLst/>
                  <a:latin typeface="Times New Roman" panose="02020603050405020304" pitchFamily="18" charset="0"/>
                  <a:ea typeface="Times New Roman" panose="02020603050405020304" pitchFamily="18" charset="0"/>
                </a:endParaRPr>
              </a:p>
              <a:p>
                <a:pPr>
                  <a:spcAft>
                    <a:spcPts val="0"/>
                  </a:spcAft>
                </a:pPr>
                <a:r>
                  <a:rPr lang="en-US" sz="1200" dirty="0">
                    <a:effectLst/>
                    <a:latin typeface="Arial" panose="020B0604020202020204" pitchFamily="34" charset="0"/>
                    <a:ea typeface="Times New Roman" panose="02020603050405020304" pitchFamily="18" charset="0"/>
                  </a:rPr>
                  <a:t> </a:t>
                </a:r>
                <a:endParaRPr lang="en-JP" sz="1200" dirty="0">
                  <a:effectLst/>
                  <a:latin typeface="Times New Roman" panose="02020603050405020304" pitchFamily="18" charset="0"/>
                  <a:ea typeface="Times New Roman" panose="02020603050405020304" pitchFamily="18" charset="0"/>
                </a:endParaRPr>
              </a:p>
              <a:p>
                <a:pPr>
                  <a:spcAft>
                    <a:spcPts val="0"/>
                  </a:spcAft>
                </a:pPr>
                <a:r>
                  <a:rPr lang="en-US" sz="1200" dirty="0">
                    <a:effectLst/>
                    <a:latin typeface="Arial" panose="020B0604020202020204" pitchFamily="34" charset="0"/>
                    <a:ea typeface="Times New Roman" panose="02020603050405020304" pitchFamily="18" charset="0"/>
                  </a:rPr>
                  <a:t>KNN (k=3)</a:t>
                </a:r>
                <a:endParaRPr lang="en-JP" sz="1200" dirty="0">
                  <a:effectLst/>
                  <a:latin typeface="Times New Roman" panose="02020603050405020304" pitchFamily="18" charset="0"/>
                  <a:ea typeface="Times New Roman" panose="02020603050405020304" pitchFamily="18" charset="0"/>
                </a:endParaRPr>
              </a:p>
              <a:p>
                <a:pPr>
                  <a:spcAft>
                    <a:spcPts val="0"/>
                  </a:spcAft>
                </a:pPr>
                <a:r>
                  <a:rPr lang="en-US" sz="1200" dirty="0">
                    <a:effectLst/>
                    <a:latin typeface="Arial" panose="020B0604020202020204" pitchFamily="34" charset="0"/>
                    <a:ea typeface="Times New Roman" panose="02020603050405020304" pitchFamily="18" charset="0"/>
                  </a:rPr>
                  <a:t> </a:t>
                </a:r>
                <a:endParaRPr lang="en-JP" sz="1200" dirty="0">
                  <a:effectLst/>
                  <a:latin typeface="Times New Roman" panose="02020603050405020304" pitchFamily="18" charset="0"/>
                  <a:ea typeface="Times New Roman" panose="02020603050405020304" pitchFamily="18" charset="0"/>
                </a:endParaRPr>
              </a:p>
              <a:p>
                <a:pPr>
                  <a:spcAft>
                    <a:spcPts val="0"/>
                  </a:spcAft>
                </a:pPr>
                <a:r>
                  <a:rPr lang="en-US" sz="1200" dirty="0">
                    <a:effectLst/>
                    <a:latin typeface="Arial" panose="020B0604020202020204" pitchFamily="34" charset="0"/>
                    <a:ea typeface="Times New Roman" panose="02020603050405020304" pitchFamily="18" charset="0"/>
                  </a:rPr>
                  <a:t>KNN (k=5)</a:t>
                </a:r>
                <a:endParaRPr lang="en-JP" sz="1200" dirty="0">
                  <a:effectLst/>
                  <a:latin typeface="Times New Roman" panose="02020603050405020304" pitchFamily="18" charset="0"/>
                  <a:ea typeface="Times New Roman" panose="02020603050405020304" pitchFamily="18" charset="0"/>
                </a:endParaRPr>
              </a:p>
              <a:p>
                <a:pPr>
                  <a:spcAft>
                    <a:spcPts val="0"/>
                  </a:spcAft>
                </a:pPr>
                <a:r>
                  <a:rPr lang="en-US" sz="1200" dirty="0">
                    <a:effectLst/>
                    <a:latin typeface="Arial" panose="020B0604020202020204" pitchFamily="34" charset="0"/>
                    <a:ea typeface="Times New Roman" panose="02020603050405020304" pitchFamily="18" charset="0"/>
                  </a:rPr>
                  <a:t> </a:t>
                </a:r>
                <a:endParaRPr lang="en-JP" sz="1200" dirty="0">
                  <a:effectLst/>
                  <a:latin typeface="Times New Roman" panose="02020603050405020304" pitchFamily="18" charset="0"/>
                  <a:ea typeface="Times New Roman" panose="02020603050405020304" pitchFamily="18" charset="0"/>
                </a:endParaRPr>
              </a:p>
            </p:txBody>
          </p:sp>
          <p:sp>
            <p:nvSpPr>
              <p:cNvPr id="30" name="Rectangle 29">
                <a:extLst>
                  <a:ext uri="{FF2B5EF4-FFF2-40B4-BE49-F238E27FC236}">
                    <a16:creationId xmlns:a16="http://schemas.microsoft.com/office/drawing/2014/main" id="{43E99FFC-D46C-CD4D-898E-2849DD0D50AA}"/>
                  </a:ext>
                </a:extLst>
              </p:cNvPr>
              <p:cNvSpPr/>
              <p:nvPr/>
            </p:nvSpPr>
            <p:spPr>
              <a:xfrm>
                <a:off x="93443" y="233605"/>
                <a:ext cx="1034540" cy="140164"/>
              </a:xfrm>
              <a:prstGeom prst="rect">
                <a:avLst/>
              </a:prstGeom>
              <a:solidFill>
                <a:srgbClr val="52A55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31" name="Rectangle 30">
                <a:extLst>
                  <a:ext uri="{FF2B5EF4-FFF2-40B4-BE49-F238E27FC236}">
                    <a16:creationId xmlns:a16="http://schemas.microsoft.com/office/drawing/2014/main" id="{514CC27C-E493-3A43-A1FA-29C6D650362A}"/>
                  </a:ext>
                </a:extLst>
              </p:cNvPr>
              <p:cNvSpPr/>
              <p:nvPr/>
            </p:nvSpPr>
            <p:spPr>
              <a:xfrm>
                <a:off x="93443" y="567329"/>
                <a:ext cx="1034540" cy="14016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32" name="Rectangle 31">
                <a:extLst>
                  <a:ext uri="{FF2B5EF4-FFF2-40B4-BE49-F238E27FC236}">
                    <a16:creationId xmlns:a16="http://schemas.microsoft.com/office/drawing/2014/main" id="{67E6AC5E-0426-2943-816F-A4B39D35FFD0}"/>
                  </a:ext>
                </a:extLst>
              </p:cNvPr>
              <p:cNvSpPr/>
              <p:nvPr/>
            </p:nvSpPr>
            <p:spPr>
              <a:xfrm>
                <a:off x="93443" y="934425"/>
                <a:ext cx="1034540" cy="140164"/>
              </a:xfrm>
              <a:prstGeom prst="rect">
                <a:avLst/>
              </a:prstGeom>
              <a:solidFill>
                <a:srgbClr val="FDAC2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33" name="Rectangle 32">
                <a:extLst>
                  <a:ext uri="{FF2B5EF4-FFF2-40B4-BE49-F238E27FC236}">
                    <a16:creationId xmlns:a16="http://schemas.microsoft.com/office/drawing/2014/main" id="{01408DBA-DE04-2E4C-9FD9-677A7D12DCCF}"/>
                  </a:ext>
                </a:extLst>
              </p:cNvPr>
              <p:cNvSpPr/>
              <p:nvPr/>
            </p:nvSpPr>
            <p:spPr>
              <a:xfrm>
                <a:off x="93443" y="1314867"/>
                <a:ext cx="1034540" cy="140164"/>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grpSp>
        <p:grpSp>
          <p:nvGrpSpPr>
            <p:cNvPr id="25" name="Group 24">
              <a:extLst>
                <a:ext uri="{FF2B5EF4-FFF2-40B4-BE49-F238E27FC236}">
                  <a16:creationId xmlns:a16="http://schemas.microsoft.com/office/drawing/2014/main" id="{FE392476-2556-4D44-9DFE-97F8B4D2A016}"/>
                </a:ext>
              </a:extLst>
            </p:cNvPr>
            <p:cNvGrpSpPr/>
            <p:nvPr/>
          </p:nvGrpSpPr>
          <p:grpSpPr>
            <a:xfrm>
              <a:off x="6303421" y="30915"/>
              <a:ext cx="1287780" cy="1005047"/>
              <a:chOff x="4444772" y="101146"/>
              <a:chExt cx="1287780" cy="1005047"/>
            </a:xfrm>
          </p:grpSpPr>
          <p:sp>
            <p:nvSpPr>
              <p:cNvPr id="26" name="Text Box 156">
                <a:extLst>
                  <a:ext uri="{FF2B5EF4-FFF2-40B4-BE49-F238E27FC236}">
                    <a16:creationId xmlns:a16="http://schemas.microsoft.com/office/drawing/2014/main" id="{E244A3DB-8BC4-5A47-91D7-7A6865E2AA42}"/>
                  </a:ext>
                </a:extLst>
              </p:cNvPr>
              <p:cNvSpPr txBox="1"/>
              <p:nvPr/>
            </p:nvSpPr>
            <p:spPr>
              <a:xfrm>
                <a:off x="4444772" y="101146"/>
                <a:ext cx="1287780" cy="1005047"/>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spcAft>
                    <a:spcPts val="0"/>
                  </a:spcAft>
                </a:pPr>
                <a:r>
                  <a:rPr lang="en-US" sz="1200" dirty="0">
                    <a:effectLst/>
                    <a:latin typeface="Arial" panose="020B0604020202020204" pitchFamily="34" charset="0"/>
                    <a:ea typeface="Times New Roman" panose="02020603050405020304" pitchFamily="18" charset="0"/>
                  </a:rPr>
                  <a:t> </a:t>
                </a:r>
                <a:endParaRPr lang="en-JP" sz="1200" dirty="0">
                  <a:effectLst/>
                  <a:latin typeface="Times New Roman" panose="02020603050405020304" pitchFamily="18" charset="0"/>
                  <a:ea typeface="Times New Roman" panose="02020603050405020304" pitchFamily="18" charset="0"/>
                </a:endParaRPr>
              </a:p>
              <a:p>
                <a:pPr>
                  <a:spcAft>
                    <a:spcPts val="0"/>
                  </a:spcAft>
                </a:pPr>
                <a:r>
                  <a:rPr lang="en-US" sz="1200" dirty="0">
                    <a:effectLst/>
                    <a:latin typeface="Arial" panose="020B0604020202020204" pitchFamily="34" charset="0"/>
                    <a:ea typeface="Times New Roman" panose="02020603050405020304" pitchFamily="18" charset="0"/>
                  </a:rPr>
                  <a:t>Training loss</a:t>
                </a:r>
                <a:endParaRPr lang="en-JP" sz="1200" dirty="0">
                  <a:effectLst/>
                  <a:latin typeface="Times New Roman" panose="02020603050405020304" pitchFamily="18" charset="0"/>
                  <a:ea typeface="Times New Roman" panose="02020603050405020304" pitchFamily="18" charset="0"/>
                </a:endParaRPr>
              </a:p>
              <a:p>
                <a:pPr>
                  <a:spcAft>
                    <a:spcPts val="0"/>
                  </a:spcAft>
                </a:pPr>
                <a:r>
                  <a:rPr lang="en-US" sz="1200" dirty="0">
                    <a:effectLst/>
                    <a:latin typeface="Arial" panose="020B0604020202020204" pitchFamily="34" charset="0"/>
                    <a:ea typeface="Times New Roman" panose="02020603050405020304" pitchFamily="18" charset="0"/>
                  </a:rPr>
                  <a:t> </a:t>
                </a:r>
                <a:endParaRPr lang="en-JP" sz="1200" dirty="0">
                  <a:effectLst/>
                  <a:latin typeface="Times New Roman" panose="02020603050405020304" pitchFamily="18" charset="0"/>
                  <a:ea typeface="Times New Roman" panose="02020603050405020304" pitchFamily="18" charset="0"/>
                </a:endParaRPr>
              </a:p>
              <a:p>
                <a:pPr>
                  <a:spcAft>
                    <a:spcPts val="0"/>
                  </a:spcAft>
                </a:pPr>
                <a:r>
                  <a:rPr lang="en-US" sz="1200" dirty="0">
                    <a:effectLst/>
                    <a:latin typeface="Arial" panose="020B0604020202020204" pitchFamily="34" charset="0"/>
                    <a:ea typeface="Times New Roman" panose="02020603050405020304" pitchFamily="18" charset="0"/>
                  </a:rPr>
                  <a:t>Validation loss</a:t>
                </a:r>
                <a:endParaRPr lang="en-JP" sz="1200" dirty="0">
                  <a:effectLst/>
                  <a:latin typeface="Times New Roman" panose="02020603050405020304" pitchFamily="18" charset="0"/>
                  <a:ea typeface="Times New Roman" panose="02020603050405020304" pitchFamily="18" charset="0"/>
                </a:endParaRPr>
              </a:p>
            </p:txBody>
          </p:sp>
          <p:cxnSp>
            <p:nvCxnSpPr>
              <p:cNvPr id="27" name="Straight Connector 26">
                <a:extLst>
                  <a:ext uri="{FF2B5EF4-FFF2-40B4-BE49-F238E27FC236}">
                    <a16:creationId xmlns:a16="http://schemas.microsoft.com/office/drawing/2014/main" id="{6C38DAFF-B136-D64B-884B-065894F091A2}"/>
                  </a:ext>
                </a:extLst>
              </p:cNvPr>
              <p:cNvCxnSpPr/>
              <p:nvPr/>
            </p:nvCxnSpPr>
            <p:spPr>
              <a:xfrm>
                <a:off x="4538187" y="595570"/>
                <a:ext cx="1034102" cy="0"/>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B0C389C-61AB-7B45-A23B-6568DE2BB8FD}"/>
                  </a:ext>
                </a:extLst>
              </p:cNvPr>
              <p:cNvCxnSpPr/>
              <p:nvPr/>
            </p:nvCxnSpPr>
            <p:spPr>
              <a:xfrm>
                <a:off x="4538187" y="937242"/>
                <a:ext cx="1034102" cy="0"/>
              </a:xfrm>
              <a:prstGeom prst="line">
                <a:avLst/>
              </a:prstGeom>
              <a:ln w="38100">
                <a:solidFill>
                  <a:schemeClr val="tx1"/>
                </a:solidFill>
                <a:prstDash val="soli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4010967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CFFA5D-5143-844C-8E12-27E4A19BA924}"/>
              </a:ext>
            </a:extLst>
          </p:cNvPr>
          <p:cNvSpPr>
            <a:spLocks noGrp="1"/>
          </p:cNvSpPr>
          <p:nvPr>
            <p:ph type="title"/>
          </p:nvPr>
        </p:nvSpPr>
        <p:spPr/>
        <p:txBody>
          <a:bodyPr/>
          <a:lstStyle/>
          <a:p>
            <a:r>
              <a:rPr lang="en-US" dirty="0"/>
              <a:t>Introduction</a:t>
            </a:r>
            <a:endParaRPr lang="en-JP" dirty="0"/>
          </a:p>
        </p:txBody>
      </p:sp>
      <p:sp>
        <p:nvSpPr>
          <p:cNvPr id="3" name="Content Placeholder 2">
            <a:extLst>
              <a:ext uri="{FF2B5EF4-FFF2-40B4-BE49-F238E27FC236}">
                <a16:creationId xmlns:a16="http://schemas.microsoft.com/office/drawing/2014/main" id="{33D07DF9-C44E-A442-89A0-04E80D72E841}"/>
              </a:ext>
            </a:extLst>
          </p:cNvPr>
          <p:cNvSpPr>
            <a:spLocks noGrp="1"/>
          </p:cNvSpPr>
          <p:nvPr>
            <p:ph idx="1"/>
          </p:nvPr>
        </p:nvSpPr>
        <p:spPr/>
        <p:txBody>
          <a:bodyPr/>
          <a:lstStyle/>
          <a:p>
            <a:r>
              <a:rPr lang="en-US" dirty="0"/>
              <a:t>Nucleation phase and debate between two models</a:t>
            </a:r>
          </a:p>
          <a:p>
            <a:pPr lvl="1"/>
            <a:r>
              <a:rPr lang="en-US" dirty="0"/>
              <a:t>Nucleation model</a:t>
            </a:r>
          </a:p>
          <a:p>
            <a:pPr marL="457200" lvl="1" indent="0">
              <a:buNone/>
            </a:pPr>
            <a:r>
              <a:rPr lang="en-US" dirty="0"/>
              <a:t>The nucleation model considers that earthquake starts at pre-slip, the propagation and power had been determined at the beginning.</a:t>
            </a:r>
          </a:p>
        </p:txBody>
      </p:sp>
      <p:sp>
        <p:nvSpPr>
          <p:cNvPr id="4" name="Slide Number Placeholder 3">
            <a:extLst>
              <a:ext uri="{FF2B5EF4-FFF2-40B4-BE49-F238E27FC236}">
                <a16:creationId xmlns:a16="http://schemas.microsoft.com/office/drawing/2014/main" id="{9D2017D6-AC86-9D4F-9FD8-F7ECE9B5E0C2}"/>
              </a:ext>
            </a:extLst>
          </p:cNvPr>
          <p:cNvSpPr>
            <a:spLocks noGrp="1"/>
          </p:cNvSpPr>
          <p:nvPr>
            <p:ph type="sldNum" sz="quarter" idx="12"/>
          </p:nvPr>
        </p:nvSpPr>
        <p:spPr/>
        <p:txBody>
          <a:bodyPr/>
          <a:lstStyle/>
          <a:p>
            <a:fld id="{1496A917-549B-0E4E-84B0-9841174236B4}" type="slidenum">
              <a:rPr lang="en-JP" smtClean="0"/>
              <a:pPr/>
              <a:t>3</a:t>
            </a:fld>
            <a:endParaRPr lang="en-JP" dirty="0"/>
          </a:p>
        </p:txBody>
      </p:sp>
      <p:pic>
        <p:nvPicPr>
          <p:cNvPr id="6" name="Picture 5" descr="A close up of a mans face&#10;&#10;Description automatically generated">
            <a:extLst>
              <a:ext uri="{FF2B5EF4-FFF2-40B4-BE49-F238E27FC236}">
                <a16:creationId xmlns:a16="http://schemas.microsoft.com/office/drawing/2014/main" id="{6C250103-53BC-0842-B88B-62718D9ACC7E}"/>
              </a:ext>
            </a:extLst>
          </p:cNvPr>
          <p:cNvPicPr>
            <a:picLocks noChangeAspect="1"/>
          </p:cNvPicPr>
          <p:nvPr/>
        </p:nvPicPr>
        <p:blipFill rotWithShape="1">
          <a:blip r:embed="rId2"/>
          <a:srcRect l="2040"/>
          <a:stretch/>
        </p:blipFill>
        <p:spPr>
          <a:xfrm>
            <a:off x="960120" y="2624138"/>
            <a:ext cx="3411697" cy="3561398"/>
          </a:xfrm>
          <a:prstGeom prst="rect">
            <a:avLst/>
          </a:prstGeom>
        </p:spPr>
      </p:pic>
      <p:pic>
        <p:nvPicPr>
          <p:cNvPr id="8" name="Picture 7" descr="A close up of a map&#10;&#10;Description automatically generated">
            <a:extLst>
              <a:ext uri="{FF2B5EF4-FFF2-40B4-BE49-F238E27FC236}">
                <a16:creationId xmlns:a16="http://schemas.microsoft.com/office/drawing/2014/main" id="{9377B853-5109-4247-A30F-4B3CE961D229}"/>
              </a:ext>
            </a:extLst>
          </p:cNvPr>
          <p:cNvPicPr>
            <a:picLocks noChangeAspect="1"/>
          </p:cNvPicPr>
          <p:nvPr/>
        </p:nvPicPr>
        <p:blipFill>
          <a:blip r:embed="rId3"/>
          <a:stretch>
            <a:fillRect/>
          </a:stretch>
        </p:blipFill>
        <p:spPr>
          <a:xfrm>
            <a:off x="4572000" y="2624138"/>
            <a:ext cx="3682916" cy="3561398"/>
          </a:xfrm>
          <a:prstGeom prst="rect">
            <a:avLst/>
          </a:prstGeom>
        </p:spPr>
      </p:pic>
      <p:sp>
        <p:nvSpPr>
          <p:cNvPr id="9" name="TextBox 8">
            <a:extLst>
              <a:ext uri="{FF2B5EF4-FFF2-40B4-BE49-F238E27FC236}">
                <a16:creationId xmlns:a16="http://schemas.microsoft.com/office/drawing/2014/main" id="{2B1D8744-43AE-E74D-BCCC-A574835C8030}"/>
              </a:ext>
            </a:extLst>
          </p:cNvPr>
          <p:cNvSpPr txBox="1"/>
          <p:nvPr/>
        </p:nvSpPr>
        <p:spPr>
          <a:xfrm>
            <a:off x="1095544" y="6334780"/>
            <a:ext cx="6952912" cy="523220"/>
          </a:xfrm>
          <a:prstGeom prst="rect">
            <a:avLst/>
          </a:prstGeom>
          <a:noFill/>
        </p:spPr>
        <p:txBody>
          <a:bodyPr wrap="square" rtlCol="0">
            <a:spAutoFit/>
          </a:bodyPr>
          <a:lstStyle/>
          <a:p>
            <a:pPr lvl="0" algn="just"/>
            <a:r>
              <a:rPr lang="en-US" sz="1400" dirty="0"/>
              <a:t>Olson, Erik L., and Richard M. Allen. "The deterministic nature of earthquake rupture." </a:t>
            </a:r>
            <a:r>
              <a:rPr lang="en-US" sz="1400" i="1" dirty="0"/>
              <a:t>Nature</a:t>
            </a:r>
            <a:r>
              <a:rPr lang="en-US" sz="1400" dirty="0"/>
              <a:t> 438.7065 (2005): 212.</a:t>
            </a:r>
            <a:endParaRPr lang="en-JP" sz="1400" dirty="0"/>
          </a:p>
        </p:txBody>
      </p:sp>
    </p:spTree>
    <p:extLst>
      <p:ext uri="{BB962C8B-B14F-4D97-AF65-F5344CB8AC3E}">
        <p14:creationId xmlns:p14="http://schemas.microsoft.com/office/powerpoint/2010/main" val="214523711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descr="A group of purple flowers&#10;&#10;Description automatically generated">
            <a:extLst>
              <a:ext uri="{FF2B5EF4-FFF2-40B4-BE49-F238E27FC236}">
                <a16:creationId xmlns:a16="http://schemas.microsoft.com/office/drawing/2014/main" id="{974B9E73-77DB-174D-B0D6-D06DF52B432A}"/>
              </a:ext>
            </a:extLst>
          </p:cNvPr>
          <p:cNvPicPr>
            <a:picLocks noChangeAspect="1"/>
          </p:cNvPicPr>
          <p:nvPr/>
        </p:nvPicPr>
        <p:blipFill>
          <a:blip r:embed="rId3"/>
          <a:stretch>
            <a:fillRect/>
          </a:stretch>
        </p:blipFill>
        <p:spPr>
          <a:xfrm>
            <a:off x="750849" y="2161414"/>
            <a:ext cx="7642302" cy="4264440"/>
          </a:xfrm>
          <a:prstGeom prst="rect">
            <a:avLst/>
          </a:prstGeom>
        </p:spPr>
      </p:pic>
      <p:sp>
        <p:nvSpPr>
          <p:cNvPr id="2" name="Title 1">
            <a:extLst>
              <a:ext uri="{FF2B5EF4-FFF2-40B4-BE49-F238E27FC236}">
                <a16:creationId xmlns:a16="http://schemas.microsoft.com/office/drawing/2014/main" id="{42627CA8-3E9F-354B-A826-05F686B23750}"/>
              </a:ext>
            </a:extLst>
          </p:cNvPr>
          <p:cNvSpPr>
            <a:spLocks noGrp="1"/>
          </p:cNvSpPr>
          <p:nvPr>
            <p:ph type="title"/>
          </p:nvPr>
        </p:nvSpPr>
        <p:spPr/>
        <p:txBody>
          <a:bodyPr/>
          <a:lstStyle/>
          <a:p>
            <a:r>
              <a:rPr lang="en-JP" dirty="0"/>
              <a:t>Results</a:t>
            </a:r>
          </a:p>
        </p:txBody>
      </p:sp>
      <p:sp>
        <p:nvSpPr>
          <p:cNvPr id="3" name="Content Placeholder 2">
            <a:extLst>
              <a:ext uri="{FF2B5EF4-FFF2-40B4-BE49-F238E27FC236}">
                <a16:creationId xmlns:a16="http://schemas.microsoft.com/office/drawing/2014/main" id="{5A05A5A8-2FED-F04E-B931-7D86C6732A9D}"/>
              </a:ext>
            </a:extLst>
          </p:cNvPr>
          <p:cNvSpPr>
            <a:spLocks noGrp="1"/>
          </p:cNvSpPr>
          <p:nvPr>
            <p:ph idx="1"/>
          </p:nvPr>
        </p:nvSpPr>
        <p:spPr/>
        <p:txBody>
          <a:bodyPr/>
          <a:lstStyle/>
          <a:p>
            <a:r>
              <a:rPr lang="en-JP" dirty="0"/>
              <a:t>KNN (k=5)</a:t>
            </a:r>
          </a:p>
        </p:txBody>
      </p:sp>
      <p:sp>
        <p:nvSpPr>
          <p:cNvPr id="4" name="Slide Number Placeholder 3">
            <a:extLst>
              <a:ext uri="{FF2B5EF4-FFF2-40B4-BE49-F238E27FC236}">
                <a16:creationId xmlns:a16="http://schemas.microsoft.com/office/drawing/2014/main" id="{536CAE27-AD4E-334B-AAB3-8558FF829749}"/>
              </a:ext>
            </a:extLst>
          </p:cNvPr>
          <p:cNvSpPr>
            <a:spLocks noGrp="1"/>
          </p:cNvSpPr>
          <p:nvPr>
            <p:ph type="sldNum" sz="quarter" idx="12"/>
          </p:nvPr>
        </p:nvSpPr>
        <p:spPr/>
        <p:txBody>
          <a:bodyPr/>
          <a:lstStyle/>
          <a:p>
            <a:fld id="{1496A917-549B-0E4E-84B0-9841174236B4}" type="slidenum">
              <a:rPr lang="en-JP" smtClean="0"/>
              <a:pPr/>
              <a:t>39</a:t>
            </a:fld>
            <a:endParaRPr lang="en-JP" dirty="0"/>
          </a:p>
        </p:txBody>
      </p:sp>
      <p:sp>
        <p:nvSpPr>
          <p:cNvPr id="6" name="Freeform 5">
            <a:extLst>
              <a:ext uri="{FF2B5EF4-FFF2-40B4-BE49-F238E27FC236}">
                <a16:creationId xmlns:a16="http://schemas.microsoft.com/office/drawing/2014/main" id="{C7F41739-406A-4B4C-8E86-BB5E121307A1}"/>
              </a:ext>
            </a:extLst>
          </p:cNvPr>
          <p:cNvSpPr/>
          <p:nvPr/>
        </p:nvSpPr>
        <p:spPr>
          <a:xfrm>
            <a:off x="1416156" y="3503340"/>
            <a:ext cx="455010" cy="402872"/>
          </a:xfrm>
          <a:custGeom>
            <a:avLst/>
            <a:gdLst>
              <a:gd name="connsiteX0" fmla="*/ 0 w 601250"/>
              <a:gd name="connsiteY0" fmla="*/ 532356 h 532356"/>
              <a:gd name="connsiteX1" fmla="*/ 125261 w 601250"/>
              <a:gd name="connsiteY1" fmla="*/ 407095 h 532356"/>
              <a:gd name="connsiteX2" fmla="*/ 601250 w 601250"/>
              <a:gd name="connsiteY2" fmla="*/ 0 h 532356"/>
            </a:gdLst>
            <a:ahLst/>
            <a:cxnLst>
              <a:cxn ang="0">
                <a:pos x="connsiteX0" y="connsiteY0"/>
              </a:cxn>
              <a:cxn ang="0">
                <a:pos x="connsiteX1" y="connsiteY1"/>
              </a:cxn>
              <a:cxn ang="0">
                <a:pos x="connsiteX2" y="connsiteY2"/>
              </a:cxn>
            </a:cxnLst>
            <a:rect l="l" t="t" r="r" b="b"/>
            <a:pathLst>
              <a:path w="601250" h="532356">
                <a:moveTo>
                  <a:pt x="0" y="532356"/>
                </a:moveTo>
                <a:cubicBezTo>
                  <a:pt x="12526" y="514088"/>
                  <a:pt x="25053" y="495821"/>
                  <a:pt x="125261" y="407095"/>
                </a:cubicBezTo>
                <a:cubicBezTo>
                  <a:pt x="225469" y="318369"/>
                  <a:pt x="409184" y="94989"/>
                  <a:pt x="601250" y="0"/>
                </a:cubicBezTo>
              </a:path>
            </a:pathLst>
          </a:custGeom>
          <a:noFill/>
          <a:ln w="254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8" name="Freeform 7">
            <a:extLst>
              <a:ext uri="{FF2B5EF4-FFF2-40B4-BE49-F238E27FC236}">
                <a16:creationId xmlns:a16="http://schemas.microsoft.com/office/drawing/2014/main" id="{07F19422-56E1-AE47-8A8F-F3131318529C}"/>
              </a:ext>
            </a:extLst>
          </p:cNvPr>
          <p:cNvSpPr/>
          <p:nvPr/>
        </p:nvSpPr>
        <p:spPr>
          <a:xfrm>
            <a:off x="3305664" y="3492787"/>
            <a:ext cx="421832" cy="327038"/>
          </a:xfrm>
          <a:custGeom>
            <a:avLst/>
            <a:gdLst>
              <a:gd name="connsiteX0" fmla="*/ 0 w 557408"/>
              <a:gd name="connsiteY0" fmla="*/ 432148 h 432148"/>
              <a:gd name="connsiteX1" fmla="*/ 237994 w 557408"/>
              <a:gd name="connsiteY1" fmla="*/ 269309 h 432148"/>
              <a:gd name="connsiteX2" fmla="*/ 557408 w 557408"/>
              <a:gd name="connsiteY2" fmla="*/ 0 h 432148"/>
            </a:gdLst>
            <a:ahLst/>
            <a:cxnLst>
              <a:cxn ang="0">
                <a:pos x="connsiteX0" y="connsiteY0"/>
              </a:cxn>
              <a:cxn ang="0">
                <a:pos x="connsiteX1" y="connsiteY1"/>
              </a:cxn>
              <a:cxn ang="0">
                <a:pos x="connsiteX2" y="connsiteY2"/>
              </a:cxn>
            </a:cxnLst>
            <a:rect l="l" t="t" r="r" b="b"/>
            <a:pathLst>
              <a:path w="557408" h="432148">
                <a:moveTo>
                  <a:pt x="0" y="432148"/>
                </a:moveTo>
                <a:cubicBezTo>
                  <a:pt x="72546" y="386741"/>
                  <a:pt x="145093" y="341334"/>
                  <a:pt x="237994" y="269309"/>
                </a:cubicBezTo>
                <a:cubicBezTo>
                  <a:pt x="330895" y="197284"/>
                  <a:pt x="557408" y="0"/>
                  <a:pt x="557408" y="0"/>
                </a:cubicBezTo>
              </a:path>
            </a:pathLst>
          </a:custGeom>
          <a:noFill/>
          <a:ln w="254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9" name="Freeform 8">
            <a:extLst>
              <a:ext uri="{FF2B5EF4-FFF2-40B4-BE49-F238E27FC236}">
                <a16:creationId xmlns:a16="http://schemas.microsoft.com/office/drawing/2014/main" id="{93F2507B-0CA2-4742-ABD6-1ACD06E8D45D}"/>
              </a:ext>
            </a:extLst>
          </p:cNvPr>
          <p:cNvSpPr/>
          <p:nvPr/>
        </p:nvSpPr>
        <p:spPr>
          <a:xfrm>
            <a:off x="5158164" y="3384396"/>
            <a:ext cx="561288" cy="538932"/>
          </a:xfrm>
          <a:custGeom>
            <a:avLst/>
            <a:gdLst>
              <a:gd name="connsiteX0" fmla="*/ 0 w 741686"/>
              <a:gd name="connsiteY0" fmla="*/ 712144 h 712144"/>
              <a:gd name="connsiteX1" fmla="*/ 194154 w 741686"/>
              <a:gd name="connsiteY1" fmla="*/ 511727 h 712144"/>
              <a:gd name="connsiteX2" fmla="*/ 739036 w 741686"/>
              <a:gd name="connsiteY2" fmla="*/ 4423 h 712144"/>
            </a:gdLst>
            <a:ahLst/>
            <a:cxnLst>
              <a:cxn ang="0">
                <a:pos x="connsiteX0" y="connsiteY0"/>
              </a:cxn>
              <a:cxn ang="0">
                <a:pos x="connsiteX1" y="connsiteY1"/>
              </a:cxn>
              <a:cxn ang="0">
                <a:pos x="connsiteX2" y="connsiteY2"/>
              </a:cxn>
            </a:cxnLst>
            <a:rect l="l" t="t" r="r" b="b"/>
            <a:pathLst>
              <a:path w="741686" h="712144">
                <a:moveTo>
                  <a:pt x="0" y="712144"/>
                </a:moveTo>
                <a:cubicBezTo>
                  <a:pt x="35490" y="670912"/>
                  <a:pt x="70981" y="629680"/>
                  <a:pt x="194154" y="511727"/>
                </a:cubicBezTo>
                <a:cubicBezTo>
                  <a:pt x="317327" y="393774"/>
                  <a:pt x="780789" y="-48813"/>
                  <a:pt x="739036" y="4423"/>
                </a:cubicBezTo>
              </a:path>
            </a:pathLst>
          </a:custGeom>
          <a:noFill/>
          <a:ln w="254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0" name="Freeform 9">
            <a:extLst>
              <a:ext uri="{FF2B5EF4-FFF2-40B4-BE49-F238E27FC236}">
                <a16:creationId xmlns:a16="http://schemas.microsoft.com/office/drawing/2014/main" id="{50EF3D85-98FD-524E-AE41-1E03397CEE8E}"/>
              </a:ext>
            </a:extLst>
          </p:cNvPr>
          <p:cNvSpPr/>
          <p:nvPr/>
        </p:nvSpPr>
        <p:spPr>
          <a:xfrm>
            <a:off x="7022360" y="3407675"/>
            <a:ext cx="568762" cy="461404"/>
          </a:xfrm>
          <a:custGeom>
            <a:avLst/>
            <a:gdLst>
              <a:gd name="connsiteX0" fmla="*/ 0 w 751562"/>
              <a:gd name="connsiteY0" fmla="*/ 601250 h 609698"/>
              <a:gd name="connsiteX1" fmla="*/ 81419 w 751562"/>
              <a:gd name="connsiteY1" fmla="*/ 588724 h 609698"/>
              <a:gd name="connsiteX2" fmla="*/ 288099 w 751562"/>
              <a:gd name="connsiteY2" fmla="*/ 419622 h 609698"/>
              <a:gd name="connsiteX3" fmla="*/ 751562 w 751562"/>
              <a:gd name="connsiteY3" fmla="*/ 0 h 609698"/>
            </a:gdLst>
            <a:ahLst/>
            <a:cxnLst>
              <a:cxn ang="0">
                <a:pos x="connsiteX0" y="connsiteY0"/>
              </a:cxn>
              <a:cxn ang="0">
                <a:pos x="connsiteX1" y="connsiteY1"/>
              </a:cxn>
              <a:cxn ang="0">
                <a:pos x="connsiteX2" y="connsiteY2"/>
              </a:cxn>
              <a:cxn ang="0">
                <a:pos x="connsiteX3" y="connsiteY3"/>
              </a:cxn>
            </a:cxnLst>
            <a:rect l="l" t="t" r="r" b="b"/>
            <a:pathLst>
              <a:path w="751562" h="609698">
                <a:moveTo>
                  <a:pt x="0" y="601250"/>
                </a:moveTo>
                <a:cubicBezTo>
                  <a:pt x="16701" y="610122"/>
                  <a:pt x="33403" y="618995"/>
                  <a:pt x="81419" y="588724"/>
                </a:cubicBezTo>
                <a:cubicBezTo>
                  <a:pt x="129435" y="558453"/>
                  <a:pt x="176409" y="517743"/>
                  <a:pt x="288099" y="419622"/>
                </a:cubicBezTo>
                <a:cubicBezTo>
                  <a:pt x="399789" y="321501"/>
                  <a:pt x="692064" y="46972"/>
                  <a:pt x="751562" y="0"/>
                </a:cubicBezTo>
              </a:path>
            </a:pathLst>
          </a:custGeom>
          <a:noFill/>
          <a:ln w="254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22" name="Freeform 21">
            <a:extLst>
              <a:ext uri="{FF2B5EF4-FFF2-40B4-BE49-F238E27FC236}">
                <a16:creationId xmlns:a16="http://schemas.microsoft.com/office/drawing/2014/main" id="{500D5400-7783-0C49-974A-C13FC5C9CF29}"/>
              </a:ext>
            </a:extLst>
          </p:cNvPr>
          <p:cNvSpPr/>
          <p:nvPr/>
        </p:nvSpPr>
        <p:spPr>
          <a:xfrm>
            <a:off x="1416156" y="5248300"/>
            <a:ext cx="616158" cy="445528"/>
          </a:xfrm>
          <a:custGeom>
            <a:avLst/>
            <a:gdLst>
              <a:gd name="connsiteX0" fmla="*/ 0 w 814192"/>
              <a:gd name="connsiteY0" fmla="*/ 588723 h 588723"/>
              <a:gd name="connsiteX1" fmla="*/ 281836 w 814192"/>
              <a:gd name="connsiteY1" fmla="*/ 438411 h 588723"/>
              <a:gd name="connsiteX2" fmla="*/ 814192 w 814192"/>
              <a:gd name="connsiteY2" fmla="*/ 0 h 588723"/>
            </a:gdLst>
            <a:ahLst/>
            <a:cxnLst>
              <a:cxn ang="0">
                <a:pos x="connsiteX0" y="connsiteY0"/>
              </a:cxn>
              <a:cxn ang="0">
                <a:pos x="connsiteX1" y="connsiteY1"/>
              </a:cxn>
              <a:cxn ang="0">
                <a:pos x="connsiteX2" y="connsiteY2"/>
              </a:cxn>
            </a:cxnLst>
            <a:rect l="l" t="t" r="r" b="b"/>
            <a:pathLst>
              <a:path w="814192" h="588723">
                <a:moveTo>
                  <a:pt x="0" y="588723"/>
                </a:moveTo>
                <a:cubicBezTo>
                  <a:pt x="73068" y="562627"/>
                  <a:pt x="146137" y="536531"/>
                  <a:pt x="281836" y="438411"/>
                </a:cubicBezTo>
                <a:cubicBezTo>
                  <a:pt x="417535" y="340290"/>
                  <a:pt x="615863" y="170145"/>
                  <a:pt x="814192" y="0"/>
                </a:cubicBezTo>
              </a:path>
            </a:pathLst>
          </a:custGeom>
          <a:noFill/>
          <a:ln w="254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23" name="Freeform 22">
            <a:extLst>
              <a:ext uri="{FF2B5EF4-FFF2-40B4-BE49-F238E27FC236}">
                <a16:creationId xmlns:a16="http://schemas.microsoft.com/office/drawing/2014/main" id="{7FD2B292-E794-DA43-BE26-06C7E07C08DD}"/>
              </a:ext>
            </a:extLst>
          </p:cNvPr>
          <p:cNvSpPr/>
          <p:nvPr/>
        </p:nvSpPr>
        <p:spPr>
          <a:xfrm>
            <a:off x="3305664" y="5221154"/>
            <a:ext cx="573502" cy="455010"/>
          </a:xfrm>
          <a:custGeom>
            <a:avLst/>
            <a:gdLst>
              <a:gd name="connsiteX0" fmla="*/ 0 w 757824"/>
              <a:gd name="connsiteY0" fmla="*/ 601249 h 601249"/>
              <a:gd name="connsiteX1" fmla="*/ 250520 w 757824"/>
              <a:gd name="connsiteY1" fmla="*/ 488515 h 601249"/>
              <a:gd name="connsiteX2" fmla="*/ 757824 w 757824"/>
              <a:gd name="connsiteY2" fmla="*/ 0 h 601249"/>
            </a:gdLst>
            <a:ahLst/>
            <a:cxnLst>
              <a:cxn ang="0">
                <a:pos x="connsiteX0" y="connsiteY0"/>
              </a:cxn>
              <a:cxn ang="0">
                <a:pos x="connsiteX1" y="connsiteY1"/>
              </a:cxn>
              <a:cxn ang="0">
                <a:pos x="connsiteX2" y="connsiteY2"/>
              </a:cxn>
            </a:cxnLst>
            <a:rect l="l" t="t" r="r" b="b"/>
            <a:pathLst>
              <a:path w="757824" h="601249">
                <a:moveTo>
                  <a:pt x="0" y="601249"/>
                </a:moveTo>
                <a:cubicBezTo>
                  <a:pt x="62108" y="594986"/>
                  <a:pt x="124216" y="588723"/>
                  <a:pt x="250520" y="488515"/>
                </a:cubicBezTo>
                <a:cubicBezTo>
                  <a:pt x="376824" y="388307"/>
                  <a:pt x="567324" y="194153"/>
                  <a:pt x="757824" y="0"/>
                </a:cubicBezTo>
              </a:path>
            </a:pathLst>
          </a:custGeom>
          <a:noFill/>
          <a:ln w="254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24" name="Freeform 23">
            <a:extLst>
              <a:ext uri="{FF2B5EF4-FFF2-40B4-BE49-F238E27FC236}">
                <a16:creationId xmlns:a16="http://schemas.microsoft.com/office/drawing/2014/main" id="{0FAA3885-DF60-2745-AA73-A71A45B10574}"/>
              </a:ext>
            </a:extLst>
          </p:cNvPr>
          <p:cNvSpPr/>
          <p:nvPr/>
        </p:nvSpPr>
        <p:spPr>
          <a:xfrm>
            <a:off x="5151793" y="5376983"/>
            <a:ext cx="507146" cy="375158"/>
          </a:xfrm>
          <a:custGeom>
            <a:avLst/>
            <a:gdLst>
              <a:gd name="connsiteX0" fmla="*/ 0 w 670143"/>
              <a:gd name="connsiteY0" fmla="*/ 495733 h 495733"/>
              <a:gd name="connsiteX1" fmla="*/ 206680 w 670143"/>
              <a:gd name="connsiteY1" fmla="*/ 389262 h 495733"/>
              <a:gd name="connsiteX2" fmla="*/ 670143 w 670143"/>
              <a:gd name="connsiteY2" fmla="*/ 7218 h 495733"/>
            </a:gdLst>
            <a:ahLst/>
            <a:cxnLst>
              <a:cxn ang="0">
                <a:pos x="connsiteX0" y="connsiteY0"/>
              </a:cxn>
              <a:cxn ang="0">
                <a:pos x="connsiteX1" y="connsiteY1"/>
              </a:cxn>
              <a:cxn ang="0">
                <a:pos x="connsiteX2" y="connsiteY2"/>
              </a:cxn>
            </a:cxnLst>
            <a:rect l="l" t="t" r="r" b="b"/>
            <a:pathLst>
              <a:path w="670143" h="495733">
                <a:moveTo>
                  <a:pt x="0" y="495733"/>
                </a:moveTo>
                <a:cubicBezTo>
                  <a:pt x="47494" y="483207"/>
                  <a:pt x="94989" y="470681"/>
                  <a:pt x="206680" y="389262"/>
                </a:cubicBezTo>
                <a:cubicBezTo>
                  <a:pt x="318371" y="307843"/>
                  <a:pt x="609601" y="-55412"/>
                  <a:pt x="670143" y="7218"/>
                </a:cubicBezTo>
              </a:path>
            </a:pathLst>
          </a:custGeom>
          <a:noFill/>
          <a:ln w="254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25" name="Freeform 24">
            <a:extLst>
              <a:ext uri="{FF2B5EF4-FFF2-40B4-BE49-F238E27FC236}">
                <a16:creationId xmlns:a16="http://schemas.microsoft.com/office/drawing/2014/main" id="{4719AC60-F8C8-AB49-9607-16746B00D6CE}"/>
              </a:ext>
            </a:extLst>
          </p:cNvPr>
          <p:cNvSpPr/>
          <p:nvPr/>
        </p:nvSpPr>
        <p:spPr>
          <a:xfrm>
            <a:off x="7022360" y="5254107"/>
            <a:ext cx="569218" cy="447390"/>
          </a:xfrm>
          <a:custGeom>
            <a:avLst/>
            <a:gdLst>
              <a:gd name="connsiteX0" fmla="*/ 0 w 752164"/>
              <a:gd name="connsiteY0" fmla="*/ 591181 h 591181"/>
              <a:gd name="connsiteX1" fmla="*/ 219205 w 752164"/>
              <a:gd name="connsiteY1" fmla="*/ 478447 h 591181"/>
              <a:gd name="connsiteX2" fmla="*/ 751562 w 752164"/>
              <a:gd name="connsiteY2" fmla="*/ 14984 h 591181"/>
            </a:gdLst>
            <a:ahLst/>
            <a:cxnLst>
              <a:cxn ang="0">
                <a:pos x="connsiteX0" y="connsiteY0"/>
              </a:cxn>
              <a:cxn ang="0">
                <a:pos x="connsiteX1" y="connsiteY1"/>
              </a:cxn>
              <a:cxn ang="0">
                <a:pos x="connsiteX2" y="connsiteY2"/>
              </a:cxn>
            </a:cxnLst>
            <a:rect l="l" t="t" r="r" b="b"/>
            <a:pathLst>
              <a:path w="752164" h="591181">
                <a:moveTo>
                  <a:pt x="0" y="591181"/>
                </a:moveTo>
                <a:cubicBezTo>
                  <a:pt x="46972" y="582830"/>
                  <a:pt x="93945" y="574480"/>
                  <a:pt x="219205" y="478447"/>
                </a:cubicBezTo>
                <a:cubicBezTo>
                  <a:pt x="344465" y="382414"/>
                  <a:pt x="770351" y="-89400"/>
                  <a:pt x="751562" y="14984"/>
                </a:cubicBezTo>
              </a:path>
            </a:pathLst>
          </a:custGeom>
          <a:noFill/>
          <a:ln w="254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26" name="TextBox 25">
            <a:extLst>
              <a:ext uri="{FF2B5EF4-FFF2-40B4-BE49-F238E27FC236}">
                <a16:creationId xmlns:a16="http://schemas.microsoft.com/office/drawing/2014/main" id="{75947202-6549-7944-8878-4E8B5B1F4F33}"/>
              </a:ext>
            </a:extLst>
          </p:cNvPr>
          <p:cNvSpPr txBox="1"/>
          <p:nvPr/>
        </p:nvSpPr>
        <p:spPr>
          <a:xfrm>
            <a:off x="1665963" y="6394524"/>
            <a:ext cx="6138080" cy="369332"/>
          </a:xfrm>
          <a:prstGeom prst="rect">
            <a:avLst/>
          </a:prstGeom>
          <a:noFill/>
        </p:spPr>
        <p:txBody>
          <a:bodyPr wrap="square" rtlCol="0">
            <a:spAutoFit/>
          </a:bodyPr>
          <a:lstStyle/>
          <a:p>
            <a:pPr algn="ctr"/>
            <a:r>
              <a:rPr lang="en-US" dirty="0">
                <a:solidFill>
                  <a:srgbClr val="FF0000"/>
                </a:solidFill>
              </a:rPr>
              <a:t>larger magnitude tends to be predicted smaller</a:t>
            </a:r>
            <a:endParaRPr lang="en-JP" dirty="0">
              <a:solidFill>
                <a:srgbClr val="FF0000"/>
              </a:solidFill>
            </a:endParaRPr>
          </a:p>
        </p:txBody>
      </p:sp>
      <p:pic>
        <p:nvPicPr>
          <p:cNvPr id="28" name="Picture 27" descr="A picture containing object, clock&#10;&#10;Description automatically generated">
            <a:extLst>
              <a:ext uri="{FF2B5EF4-FFF2-40B4-BE49-F238E27FC236}">
                <a16:creationId xmlns:a16="http://schemas.microsoft.com/office/drawing/2014/main" id="{AB408C7B-87EC-954F-9119-3B23D24C7725}"/>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6081132" y="183078"/>
            <a:ext cx="2772719" cy="2000749"/>
          </a:xfrm>
          <a:prstGeom prst="rect">
            <a:avLst/>
          </a:prstGeom>
        </p:spPr>
      </p:pic>
      <p:grpSp>
        <p:nvGrpSpPr>
          <p:cNvPr id="29" name="Group 28">
            <a:extLst>
              <a:ext uri="{FF2B5EF4-FFF2-40B4-BE49-F238E27FC236}">
                <a16:creationId xmlns:a16="http://schemas.microsoft.com/office/drawing/2014/main" id="{FCC36BEA-0383-2640-BE16-33C1030A3DE8}"/>
              </a:ext>
            </a:extLst>
          </p:cNvPr>
          <p:cNvGrpSpPr/>
          <p:nvPr/>
        </p:nvGrpSpPr>
        <p:grpSpPr>
          <a:xfrm>
            <a:off x="3437287" y="30915"/>
            <a:ext cx="2622267" cy="1788828"/>
            <a:chOff x="6303421" y="30915"/>
            <a:chExt cx="2622267" cy="1788828"/>
          </a:xfrm>
        </p:grpSpPr>
        <p:grpSp>
          <p:nvGrpSpPr>
            <p:cNvPr id="30" name="Group 29">
              <a:extLst>
                <a:ext uri="{FF2B5EF4-FFF2-40B4-BE49-F238E27FC236}">
                  <a16:creationId xmlns:a16="http://schemas.microsoft.com/office/drawing/2014/main" id="{B3C24D92-BA92-A14C-BDE5-7D732AA61883}"/>
                </a:ext>
              </a:extLst>
            </p:cNvPr>
            <p:cNvGrpSpPr/>
            <p:nvPr/>
          </p:nvGrpSpPr>
          <p:grpSpPr>
            <a:xfrm>
              <a:off x="7637908" y="229754"/>
              <a:ext cx="1287780" cy="1589989"/>
              <a:chOff x="0" y="-1"/>
              <a:chExt cx="1288170" cy="1590002"/>
            </a:xfrm>
          </p:grpSpPr>
          <p:sp>
            <p:nvSpPr>
              <p:cNvPr id="35" name="Text Box 156">
                <a:extLst>
                  <a:ext uri="{FF2B5EF4-FFF2-40B4-BE49-F238E27FC236}">
                    <a16:creationId xmlns:a16="http://schemas.microsoft.com/office/drawing/2014/main" id="{903F04FA-2397-1347-BB00-96B8EF1D3124}"/>
                  </a:ext>
                </a:extLst>
              </p:cNvPr>
              <p:cNvSpPr txBox="1"/>
              <p:nvPr/>
            </p:nvSpPr>
            <p:spPr>
              <a:xfrm>
                <a:off x="0" y="-1"/>
                <a:ext cx="1288170" cy="1590002"/>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spcAft>
                    <a:spcPts val="0"/>
                  </a:spcAft>
                </a:pPr>
                <a:r>
                  <a:rPr lang="en-US" sz="1200" dirty="0">
                    <a:effectLst/>
                    <a:latin typeface="Arial" panose="020B0604020202020204" pitchFamily="34" charset="0"/>
                    <a:ea typeface="Times New Roman" panose="02020603050405020304" pitchFamily="18" charset="0"/>
                  </a:rPr>
                  <a:t>MLP  </a:t>
                </a:r>
                <a:r>
                  <a:rPr lang="en-US" sz="1200" dirty="0">
                    <a:solidFill>
                      <a:srgbClr val="000000"/>
                    </a:solidFill>
                    <a:effectLst/>
                    <a:latin typeface="Arial" panose="020B0604020202020204" pitchFamily="34" charset="0"/>
                    <a:ea typeface="Times New Roman" panose="02020603050405020304" pitchFamily="18" charset="0"/>
                  </a:rPr>
                  <a:t>          </a:t>
                </a:r>
                <a:r>
                  <a:rPr lang="en-US" sz="1200" dirty="0">
                    <a:effectLst/>
                    <a:latin typeface="Arial" panose="020B0604020202020204" pitchFamily="34" charset="0"/>
                    <a:ea typeface="Times New Roman" panose="02020603050405020304" pitchFamily="18" charset="0"/>
                  </a:rPr>
                  <a:t>        </a:t>
                </a:r>
                <a:endParaRPr lang="en-JP" sz="1200" dirty="0">
                  <a:effectLst/>
                  <a:latin typeface="Times New Roman" panose="02020603050405020304" pitchFamily="18" charset="0"/>
                  <a:ea typeface="Times New Roman" panose="02020603050405020304" pitchFamily="18" charset="0"/>
                </a:endParaRPr>
              </a:p>
              <a:p>
                <a:pPr>
                  <a:spcAft>
                    <a:spcPts val="0"/>
                  </a:spcAft>
                </a:pPr>
                <a:r>
                  <a:rPr lang="en-US" sz="1200" dirty="0">
                    <a:effectLst/>
                    <a:latin typeface="Arial" panose="020B0604020202020204" pitchFamily="34" charset="0"/>
                    <a:ea typeface="Times New Roman" panose="02020603050405020304" pitchFamily="18" charset="0"/>
                  </a:rPr>
                  <a:t> </a:t>
                </a:r>
                <a:endParaRPr lang="en-JP" sz="1200" dirty="0">
                  <a:effectLst/>
                  <a:latin typeface="Times New Roman" panose="02020603050405020304" pitchFamily="18" charset="0"/>
                  <a:ea typeface="Times New Roman" panose="02020603050405020304" pitchFamily="18" charset="0"/>
                </a:endParaRPr>
              </a:p>
              <a:p>
                <a:pPr>
                  <a:spcAft>
                    <a:spcPts val="0"/>
                  </a:spcAft>
                </a:pPr>
                <a:r>
                  <a:rPr lang="en-US" sz="1200" dirty="0">
                    <a:effectLst/>
                    <a:latin typeface="Arial" panose="020B0604020202020204" pitchFamily="34" charset="0"/>
                    <a:ea typeface="Times New Roman" panose="02020603050405020304" pitchFamily="18" charset="0"/>
                  </a:rPr>
                  <a:t>1D CNN</a:t>
                </a:r>
                <a:endParaRPr lang="en-JP" sz="1200" dirty="0">
                  <a:effectLst/>
                  <a:latin typeface="Times New Roman" panose="02020603050405020304" pitchFamily="18" charset="0"/>
                  <a:ea typeface="Times New Roman" panose="02020603050405020304" pitchFamily="18" charset="0"/>
                </a:endParaRPr>
              </a:p>
              <a:p>
                <a:pPr>
                  <a:spcAft>
                    <a:spcPts val="0"/>
                  </a:spcAft>
                </a:pPr>
                <a:r>
                  <a:rPr lang="en-US" sz="1200" dirty="0">
                    <a:effectLst/>
                    <a:latin typeface="Arial" panose="020B0604020202020204" pitchFamily="34" charset="0"/>
                    <a:ea typeface="Times New Roman" panose="02020603050405020304" pitchFamily="18" charset="0"/>
                  </a:rPr>
                  <a:t> </a:t>
                </a:r>
                <a:endParaRPr lang="en-JP" sz="1200" dirty="0">
                  <a:effectLst/>
                  <a:latin typeface="Times New Roman" panose="02020603050405020304" pitchFamily="18" charset="0"/>
                  <a:ea typeface="Times New Roman" panose="02020603050405020304" pitchFamily="18" charset="0"/>
                </a:endParaRPr>
              </a:p>
              <a:p>
                <a:pPr>
                  <a:spcAft>
                    <a:spcPts val="0"/>
                  </a:spcAft>
                </a:pPr>
                <a:r>
                  <a:rPr lang="en-US" sz="1200" dirty="0">
                    <a:effectLst/>
                    <a:latin typeface="Arial" panose="020B0604020202020204" pitchFamily="34" charset="0"/>
                    <a:ea typeface="Times New Roman" panose="02020603050405020304" pitchFamily="18" charset="0"/>
                  </a:rPr>
                  <a:t>KNN (k=3)</a:t>
                </a:r>
                <a:endParaRPr lang="en-JP" sz="1200" dirty="0">
                  <a:effectLst/>
                  <a:latin typeface="Times New Roman" panose="02020603050405020304" pitchFamily="18" charset="0"/>
                  <a:ea typeface="Times New Roman" panose="02020603050405020304" pitchFamily="18" charset="0"/>
                </a:endParaRPr>
              </a:p>
              <a:p>
                <a:pPr>
                  <a:spcAft>
                    <a:spcPts val="0"/>
                  </a:spcAft>
                </a:pPr>
                <a:r>
                  <a:rPr lang="en-US" sz="1200" dirty="0">
                    <a:effectLst/>
                    <a:latin typeface="Arial" panose="020B0604020202020204" pitchFamily="34" charset="0"/>
                    <a:ea typeface="Times New Roman" panose="02020603050405020304" pitchFamily="18" charset="0"/>
                  </a:rPr>
                  <a:t> </a:t>
                </a:r>
                <a:endParaRPr lang="en-JP" sz="1200" dirty="0">
                  <a:effectLst/>
                  <a:latin typeface="Times New Roman" panose="02020603050405020304" pitchFamily="18" charset="0"/>
                  <a:ea typeface="Times New Roman" panose="02020603050405020304" pitchFamily="18" charset="0"/>
                </a:endParaRPr>
              </a:p>
              <a:p>
                <a:pPr>
                  <a:spcAft>
                    <a:spcPts val="0"/>
                  </a:spcAft>
                </a:pPr>
                <a:r>
                  <a:rPr lang="en-US" sz="1200" dirty="0">
                    <a:effectLst/>
                    <a:latin typeface="Arial" panose="020B0604020202020204" pitchFamily="34" charset="0"/>
                    <a:ea typeface="Times New Roman" panose="02020603050405020304" pitchFamily="18" charset="0"/>
                  </a:rPr>
                  <a:t>KNN (k=5)</a:t>
                </a:r>
                <a:endParaRPr lang="en-JP" sz="1200" dirty="0">
                  <a:effectLst/>
                  <a:latin typeface="Times New Roman" panose="02020603050405020304" pitchFamily="18" charset="0"/>
                  <a:ea typeface="Times New Roman" panose="02020603050405020304" pitchFamily="18" charset="0"/>
                </a:endParaRPr>
              </a:p>
              <a:p>
                <a:pPr>
                  <a:spcAft>
                    <a:spcPts val="0"/>
                  </a:spcAft>
                </a:pPr>
                <a:r>
                  <a:rPr lang="en-US" sz="1200" dirty="0">
                    <a:effectLst/>
                    <a:latin typeface="Arial" panose="020B0604020202020204" pitchFamily="34" charset="0"/>
                    <a:ea typeface="Times New Roman" panose="02020603050405020304" pitchFamily="18" charset="0"/>
                  </a:rPr>
                  <a:t> </a:t>
                </a:r>
                <a:endParaRPr lang="en-JP" sz="1200" dirty="0">
                  <a:effectLst/>
                  <a:latin typeface="Times New Roman" panose="02020603050405020304" pitchFamily="18" charset="0"/>
                  <a:ea typeface="Times New Roman" panose="02020603050405020304" pitchFamily="18" charset="0"/>
                </a:endParaRPr>
              </a:p>
            </p:txBody>
          </p:sp>
          <p:sp>
            <p:nvSpPr>
              <p:cNvPr id="36" name="Rectangle 35">
                <a:extLst>
                  <a:ext uri="{FF2B5EF4-FFF2-40B4-BE49-F238E27FC236}">
                    <a16:creationId xmlns:a16="http://schemas.microsoft.com/office/drawing/2014/main" id="{5BFC1868-1BF2-B847-8771-86A253C4DD2E}"/>
                  </a:ext>
                </a:extLst>
              </p:cNvPr>
              <p:cNvSpPr/>
              <p:nvPr/>
            </p:nvSpPr>
            <p:spPr>
              <a:xfrm>
                <a:off x="93443" y="233605"/>
                <a:ext cx="1034540" cy="140164"/>
              </a:xfrm>
              <a:prstGeom prst="rect">
                <a:avLst/>
              </a:prstGeom>
              <a:solidFill>
                <a:srgbClr val="52A55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37" name="Rectangle 36">
                <a:extLst>
                  <a:ext uri="{FF2B5EF4-FFF2-40B4-BE49-F238E27FC236}">
                    <a16:creationId xmlns:a16="http://schemas.microsoft.com/office/drawing/2014/main" id="{81D54F5F-162F-CC43-8FBD-7769EE71E42D}"/>
                  </a:ext>
                </a:extLst>
              </p:cNvPr>
              <p:cNvSpPr/>
              <p:nvPr/>
            </p:nvSpPr>
            <p:spPr>
              <a:xfrm>
                <a:off x="93443" y="567329"/>
                <a:ext cx="1034540" cy="14016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38" name="Rectangle 37">
                <a:extLst>
                  <a:ext uri="{FF2B5EF4-FFF2-40B4-BE49-F238E27FC236}">
                    <a16:creationId xmlns:a16="http://schemas.microsoft.com/office/drawing/2014/main" id="{044C981A-6793-5E4D-A81C-912D562B8831}"/>
                  </a:ext>
                </a:extLst>
              </p:cNvPr>
              <p:cNvSpPr/>
              <p:nvPr/>
            </p:nvSpPr>
            <p:spPr>
              <a:xfrm>
                <a:off x="93443" y="934425"/>
                <a:ext cx="1034540" cy="140164"/>
              </a:xfrm>
              <a:prstGeom prst="rect">
                <a:avLst/>
              </a:prstGeom>
              <a:solidFill>
                <a:srgbClr val="FDAC2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39" name="Rectangle 38">
                <a:extLst>
                  <a:ext uri="{FF2B5EF4-FFF2-40B4-BE49-F238E27FC236}">
                    <a16:creationId xmlns:a16="http://schemas.microsoft.com/office/drawing/2014/main" id="{5DCFAB1D-EF3F-C94F-8314-133630F5EE55}"/>
                  </a:ext>
                </a:extLst>
              </p:cNvPr>
              <p:cNvSpPr/>
              <p:nvPr/>
            </p:nvSpPr>
            <p:spPr>
              <a:xfrm>
                <a:off x="93443" y="1314867"/>
                <a:ext cx="1034540" cy="140164"/>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grpSp>
        <p:grpSp>
          <p:nvGrpSpPr>
            <p:cNvPr id="31" name="Group 30">
              <a:extLst>
                <a:ext uri="{FF2B5EF4-FFF2-40B4-BE49-F238E27FC236}">
                  <a16:creationId xmlns:a16="http://schemas.microsoft.com/office/drawing/2014/main" id="{0A6568FA-05E7-6244-A9D1-AF595E182C8D}"/>
                </a:ext>
              </a:extLst>
            </p:cNvPr>
            <p:cNvGrpSpPr/>
            <p:nvPr/>
          </p:nvGrpSpPr>
          <p:grpSpPr>
            <a:xfrm>
              <a:off x="6303421" y="30915"/>
              <a:ext cx="1287780" cy="1005047"/>
              <a:chOff x="4444772" y="101146"/>
              <a:chExt cx="1287780" cy="1005047"/>
            </a:xfrm>
          </p:grpSpPr>
          <p:sp>
            <p:nvSpPr>
              <p:cNvPr id="32" name="Text Box 156">
                <a:extLst>
                  <a:ext uri="{FF2B5EF4-FFF2-40B4-BE49-F238E27FC236}">
                    <a16:creationId xmlns:a16="http://schemas.microsoft.com/office/drawing/2014/main" id="{A425721D-B189-2047-B3E6-852EA650C918}"/>
                  </a:ext>
                </a:extLst>
              </p:cNvPr>
              <p:cNvSpPr txBox="1"/>
              <p:nvPr/>
            </p:nvSpPr>
            <p:spPr>
              <a:xfrm>
                <a:off x="4444772" y="101146"/>
                <a:ext cx="1287780" cy="1005047"/>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spcAft>
                    <a:spcPts val="0"/>
                  </a:spcAft>
                </a:pPr>
                <a:r>
                  <a:rPr lang="en-US" sz="1200" dirty="0">
                    <a:effectLst/>
                    <a:latin typeface="Arial" panose="020B0604020202020204" pitchFamily="34" charset="0"/>
                    <a:ea typeface="Times New Roman" panose="02020603050405020304" pitchFamily="18" charset="0"/>
                  </a:rPr>
                  <a:t> </a:t>
                </a:r>
                <a:endParaRPr lang="en-JP" sz="1200" dirty="0">
                  <a:effectLst/>
                  <a:latin typeface="Times New Roman" panose="02020603050405020304" pitchFamily="18" charset="0"/>
                  <a:ea typeface="Times New Roman" panose="02020603050405020304" pitchFamily="18" charset="0"/>
                </a:endParaRPr>
              </a:p>
              <a:p>
                <a:pPr>
                  <a:spcAft>
                    <a:spcPts val="0"/>
                  </a:spcAft>
                </a:pPr>
                <a:r>
                  <a:rPr lang="en-US" sz="1200" dirty="0">
                    <a:effectLst/>
                    <a:latin typeface="Arial" panose="020B0604020202020204" pitchFamily="34" charset="0"/>
                    <a:ea typeface="Times New Roman" panose="02020603050405020304" pitchFamily="18" charset="0"/>
                  </a:rPr>
                  <a:t>Training loss</a:t>
                </a:r>
                <a:endParaRPr lang="en-JP" sz="1200" dirty="0">
                  <a:effectLst/>
                  <a:latin typeface="Times New Roman" panose="02020603050405020304" pitchFamily="18" charset="0"/>
                  <a:ea typeface="Times New Roman" panose="02020603050405020304" pitchFamily="18" charset="0"/>
                </a:endParaRPr>
              </a:p>
              <a:p>
                <a:pPr>
                  <a:spcAft>
                    <a:spcPts val="0"/>
                  </a:spcAft>
                </a:pPr>
                <a:r>
                  <a:rPr lang="en-US" sz="1200" dirty="0">
                    <a:effectLst/>
                    <a:latin typeface="Arial" panose="020B0604020202020204" pitchFamily="34" charset="0"/>
                    <a:ea typeface="Times New Roman" panose="02020603050405020304" pitchFamily="18" charset="0"/>
                  </a:rPr>
                  <a:t> </a:t>
                </a:r>
                <a:endParaRPr lang="en-JP" sz="1200" dirty="0">
                  <a:effectLst/>
                  <a:latin typeface="Times New Roman" panose="02020603050405020304" pitchFamily="18" charset="0"/>
                  <a:ea typeface="Times New Roman" panose="02020603050405020304" pitchFamily="18" charset="0"/>
                </a:endParaRPr>
              </a:p>
              <a:p>
                <a:pPr>
                  <a:spcAft>
                    <a:spcPts val="0"/>
                  </a:spcAft>
                </a:pPr>
                <a:r>
                  <a:rPr lang="en-US" sz="1200" dirty="0">
                    <a:effectLst/>
                    <a:latin typeface="Arial" panose="020B0604020202020204" pitchFamily="34" charset="0"/>
                    <a:ea typeface="Times New Roman" panose="02020603050405020304" pitchFamily="18" charset="0"/>
                  </a:rPr>
                  <a:t>Validation loss</a:t>
                </a:r>
                <a:endParaRPr lang="en-JP" sz="1200" dirty="0">
                  <a:effectLst/>
                  <a:latin typeface="Times New Roman" panose="02020603050405020304" pitchFamily="18" charset="0"/>
                  <a:ea typeface="Times New Roman" panose="02020603050405020304" pitchFamily="18" charset="0"/>
                </a:endParaRPr>
              </a:p>
            </p:txBody>
          </p:sp>
          <p:cxnSp>
            <p:nvCxnSpPr>
              <p:cNvPr id="33" name="Straight Connector 32">
                <a:extLst>
                  <a:ext uri="{FF2B5EF4-FFF2-40B4-BE49-F238E27FC236}">
                    <a16:creationId xmlns:a16="http://schemas.microsoft.com/office/drawing/2014/main" id="{E368662A-B72D-304B-AF49-426A1AA72054}"/>
                  </a:ext>
                </a:extLst>
              </p:cNvPr>
              <p:cNvCxnSpPr/>
              <p:nvPr/>
            </p:nvCxnSpPr>
            <p:spPr>
              <a:xfrm>
                <a:off x="4538187" y="595570"/>
                <a:ext cx="1034102" cy="0"/>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DBBF79EB-1AA6-2A4E-ABA4-A8C5A47FE694}"/>
                  </a:ext>
                </a:extLst>
              </p:cNvPr>
              <p:cNvCxnSpPr/>
              <p:nvPr/>
            </p:nvCxnSpPr>
            <p:spPr>
              <a:xfrm>
                <a:off x="4538187" y="937242"/>
                <a:ext cx="1034102" cy="0"/>
              </a:xfrm>
              <a:prstGeom prst="line">
                <a:avLst/>
              </a:prstGeom>
              <a:ln w="38100">
                <a:solidFill>
                  <a:schemeClr val="tx1"/>
                </a:solidFill>
                <a:prstDash val="soli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417780727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627CA8-3E9F-354B-A826-05F686B23750}"/>
              </a:ext>
            </a:extLst>
          </p:cNvPr>
          <p:cNvSpPr>
            <a:spLocks noGrp="1"/>
          </p:cNvSpPr>
          <p:nvPr>
            <p:ph type="title"/>
          </p:nvPr>
        </p:nvSpPr>
        <p:spPr/>
        <p:txBody>
          <a:bodyPr/>
          <a:lstStyle/>
          <a:p>
            <a:r>
              <a:rPr lang="en-JP" dirty="0"/>
              <a:t>Results</a:t>
            </a:r>
          </a:p>
        </p:txBody>
      </p:sp>
      <p:sp>
        <p:nvSpPr>
          <p:cNvPr id="3" name="Content Placeholder 2">
            <a:extLst>
              <a:ext uri="{FF2B5EF4-FFF2-40B4-BE49-F238E27FC236}">
                <a16:creationId xmlns:a16="http://schemas.microsoft.com/office/drawing/2014/main" id="{5A05A5A8-2FED-F04E-B931-7D86C6732A9D}"/>
              </a:ext>
            </a:extLst>
          </p:cNvPr>
          <p:cNvSpPr>
            <a:spLocks noGrp="1"/>
          </p:cNvSpPr>
          <p:nvPr>
            <p:ph idx="1"/>
          </p:nvPr>
        </p:nvSpPr>
        <p:spPr/>
        <p:txBody>
          <a:bodyPr/>
          <a:lstStyle/>
          <a:p>
            <a:r>
              <a:rPr lang="en-JP" dirty="0"/>
              <a:t>KNN</a:t>
            </a:r>
          </a:p>
          <a:p>
            <a:pPr marL="457200" lvl="1" indent="0">
              <a:buNone/>
            </a:pPr>
            <a:r>
              <a:rPr lang="en-US" dirty="0"/>
              <a:t>By transfer the JMA magnitude to seismic moment, this phenomenon had already fixed to some extent.</a:t>
            </a:r>
            <a:r>
              <a:rPr lang="en-JP" dirty="0"/>
              <a:t> </a:t>
            </a:r>
            <a:r>
              <a:rPr lang="en-US" dirty="0"/>
              <a:t>Although two results look similar, results calculated with seismic moment are closer to the correct result.</a:t>
            </a:r>
            <a:r>
              <a:rPr lang="en-JP" dirty="0"/>
              <a:t> </a:t>
            </a:r>
          </a:p>
        </p:txBody>
      </p:sp>
      <p:sp>
        <p:nvSpPr>
          <p:cNvPr id="4" name="Slide Number Placeholder 3">
            <a:extLst>
              <a:ext uri="{FF2B5EF4-FFF2-40B4-BE49-F238E27FC236}">
                <a16:creationId xmlns:a16="http://schemas.microsoft.com/office/drawing/2014/main" id="{536CAE27-AD4E-334B-AAB3-8558FF829749}"/>
              </a:ext>
            </a:extLst>
          </p:cNvPr>
          <p:cNvSpPr>
            <a:spLocks noGrp="1"/>
          </p:cNvSpPr>
          <p:nvPr>
            <p:ph type="sldNum" sz="quarter" idx="12"/>
          </p:nvPr>
        </p:nvSpPr>
        <p:spPr/>
        <p:txBody>
          <a:bodyPr/>
          <a:lstStyle/>
          <a:p>
            <a:fld id="{1496A917-549B-0E4E-84B0-9841174236B4}" type="slidenum">
              <a:rPr lang="en-JP" smtClean="0"/>
              <a:pPr/>
              <a:t>40</a:t>
            </a:fld>
            <a:endParaRPr lang="en-JP" dirty="0"/>
          </a:p>
        </p:txBody>
      </p:sp>
      <p:grpSp>
        <p:nvGrpSpPr>
          <p:cNvPr id="11" name="Group 10">
            <a:extLst>
              <a:ext uri="{FF2B5EF4-FFF2-40B4-BE49-F238E27FC236}">
                <a16:creationId xmlns:a16="http://schemas.microsoft.com/office/drawing/2014/main" id="{2BC935FF-2BE3-EE42-81C3-1F3AFA13A07C}"/>
              </a:ext>
            </a:extLst>
          </p:cNvPr>
          <p:cNvGrpSpPr/>
          <p:nvPr/>
        </p:nvGrpSpPr>
        <p:grpSpPr>
          <a:xfrm>
            <a:off x="6303421" y="30915"/>
            <a:ext cx="2622267" cy="1788828"/>
            <a:chOff x="6303421" y="30915"/>
            <a:chExt cx="2622267" cy="1788828"/>
          </a:xfrm>
        </p:grpSpPr>
        <p:grpSp>
          <p:nvGrpSpPr>
            <p:cNvPr id="12" name="Group 11">
              <a:extLst>
                <a:ext uri="{FF2B5EF4-FFF2-40B4-BE49-F238E27FC236}">
                  <a16:creationId xmlns:a16="http://schemas.microsoft.com/office/drawing/2014/main" id="{AC592489-AD46-7847-841A-3FCCDE637D8F}"/>
                </a:ext>
              </a:extLst>
            </p:cNvPr>
            <p:cNvGrpSpPr/>
            <p:nvPr/>
          </p:nvGrpSpPr>
          <p:grpSpPr>
            <a:xfrm>
              <a:off x="7637908" y="229754"/>
              <a:ext cx="1287780" cy="1589989"/>
              <a:chOff x="0" y="-1"/>
              <a:chExt cx="1288170" cy="1590002"/>
            </a:xfrm>
          </p:grpSpPr>
          <p:sp>
            <p:nvSpPr>
              <p:cNvPr id="17" name="Text Box 156">
                <a:extLst>
                  <a:ext uri="{FF2B5EF4-FFF2-40B4-BE49-F238E27FC236}">
                    <a16:creationId xmlns:a16="http://schemas.microsoft.com/office/drawing/2014/main" id="{D2F98CFF-9B03-2B45-8D36-E97560CC44C9}"/>
                  </a:ext>
                </a:extLst>
              </p:cNvPr>
              <p:cNvSpPr txBox="1"/>
              <p:nvPr/>
            </p:nvSpPr>
            <p:spPr>
              <a:xfrm>
                <a:off x="0" y="-1"/>
                <a:ext cx="1288170" cy="1590002"/>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spcAft>
                    <a:spcPts val="0"/>
                  </a:spcAft>
                </a:pPr>
                <a:r>
                  <a:rPr lang="en-US" sz="1200" dirty="0">
                    <a:effectLst/>
                    <a:latin typeface="Arial" panose="020B0604020202020204" pitchFamily="34" charset="0"/>
                    <a:ea typeface="Times New Roman" panose="02020603050405020304" pitchFamily="18" charset="0"/>
                  </a:rPr>
                  <a:t>MLP  </a:t>
                </a:r>
                <a:r>
                  <a:rPr lang="en-US" sz="1200" dirty="0">
                    <a:solidFill>
                      <a:srgbClr val="000000"/>
                    </a:solidFill>
                    <a:effectLst/>
                    <a:latin typeface="Arial" panose="020B0604020202020204" pitchFamily="34" charset="0"/>
                    <a:ea typeface="Times New Roman" panose="02020603050405020304" pitchFamily="18" charset="0"/>
                  </a:rPr>
                  <a:t>          </a:t>
                </a:r>
                <a:r>
                  <a:rPr lang="en-US" sz="1200" dirty="0">
                    <a:effectLst/>
                    <a:latin typeface="Arial" panose="020B0604020202020204" pitchFamily="34" charset="0"/>
                    <a:ea typeface="Times New Roman" panose="02020603050405020304" pitchFamily="18" charset="0"/>
                  </a:rPr>
                  <a:t>        </a:t>
                </a:r>
                <a:endParaRPr lang="en-JP" sz="1200" dirty="0">
                  <a:effectLst/>
                  <a:latin typeface="Times New Roman" panose="02020603050405020304" pitchFamily="18" charset="0"/>
                  <a:ea typeface="Times New Roman" panose="02020603050405020304" pitchFamily="18" charset="0"/>
                </a:endParaRPr>
              </a:p>
              <a:p>
                <a:pPr>
                  <a:spcAft>
                    <a:spcPts val="0"/>
                  </a:spcAft>
                </a:pPr>
                <a:r>
                  <a:rPr lang="en-US" sz="1200" dirty="0">
                    <a:effectLst/>
                    <a:latin typeface="Arial" panose="020B0604020202020204" pitchFamily="34" charset="0"/>
                    <a:ea typeface="Times New Roman" panose="02020603050405020304" pitchFamily="18" charset="0"/>
                  </a:rPr>
                  <a:t> </a:t>
                </a:r>
                <a:endParaRPr lang="en-JP" sz="1200" dirty="0">
                  <a:effectLst/>
                  <a:latin typeface="Times New Roman" panose="02020603050405020304" pitchFamily="18" charset="0"/>
                  <a:ea typeface="Times New Roman" panose="02020603050405020304" pitchFamily="18" charset="0"/>
                </a:endParaRPr>
              </a:p>
              <a:p>
                <a:pPr>
                  <a:spcAft>
                    <a:spcPts val="0"/>
                  </a:spcAft>
                </a:pPr>
                <a:r>
                  <a:rPr lang="en-US" sz="1200" dirty="0">
                    <a:effectLst/>
                    <a:latin typeface="Arial" panose="020B0604020202020204" pitchFamily="34" charset="0"/>
                    <a:ea typeface="Times New Roman" panose="02020603050405020304" pitchFamily="18" charset="0"/>
                  </a:rPr>
                  <a:t>1D CNN</a:t>
                </a:r>
                <a:endParaRPr lang="en-JP" sz="1200" dirty="0">
                  <a:effectLst/>
                  <a:latin typeface="Times New Roman" panose="02020603050405020304" pitchFamily="18" charset="0"/>
                  <a:ea typeface="Times New Roman" panose="02020603050405020304" pitchFamily="18" charset="0"/>
                </a:endParaRPr>
              </a:p>
              <a:p>
                <a:pPr>
                  <a:spcAft>
                    <a:spcPts val="0"/>
                  </a:spcAft>
                </a:pPr>
                <a:r>
                  <a:rPr lang="en-US" sz="1200" dirty="0">
                    <a:effectLst/>
                    <a:latin typeface="Arial" panose="020B0604020202020204" pitchFamily="34" charset="0"/>
                    <a:ea typeface="Times New Roman" panose="02020603050405020304" pitchFamily="18" charset="0"/>
                  </a:rPr>
                  <a:t> </a:t>
                </a:r>
                <a:endParaRPr lang="en-JP" sz="1200" dirty="0">
                  <a:effectLst/>
                  <a:latin typeface="Times New Roman" panose="02020603050405020304" pitchFamily="18" charset="0"/>
                  <a:ea typeface="Times New Roman" panose="02020603050405020304" pitchFamily="18" charset="0"/>
                </a:endParaRPr>
              </a:p>
              <a:p>
                <a:pPr>
                  <a:spcAft>
                    <a:spcPts val="0"/>
                  </a:spcAft>
                </a:pPr>
                <a:r>
                  <a:rPr lang="en-US" sz="1200" dirty="0">
                    <a:effectLst/>
                    <a:latin typeface="Arial" panose="020B0604020202020204" pitchFamily="34" charset="0"/>
                    <a:ea typeface="Times New Roman" panose="02020603050405020304" pitchFamily="18" charset="0"/>
                  </a:rPr>
                  <a:t>KNN (k=3)</a:t>
                </a:r>
                <a:endParaRPr lang="en-JP" sz="1200" dirty="0">
                  <a:effectLst/>
                  <a:latin typeface="Times New Roman" panose="02020603050405020304" pitchFamily="18" charset="0"/>
                  <a:ea typeface="Times New Roman" panose="02020603050405020304" pitchFamily="18" charset="0"/>
                </a:endParaRPr>
              </a:p>
              <a:p>
                <a:pPr>
                  <a:spcAft>
                    <a:spcPts val="0"/>
                  </a:spcAft>
                </a:pPr>
                <a:r>
                  <a:rPr lang="en-US" sz="1200" dirty="0">
                    <a:effectLst/>
                    <a:latin typeface="Arial" panose="020B0604020202020204" pitchFamily="34" charset="0"/>
                    <a:ea typeface="Times New Roman" panose="02020603050405020304" pitchFamily="18" charset="0"/>
                  </a:rPr>
                  <a:t> </a:t>
                </a:r>
                <a:endParaRPr lang="en-JP" sz="1200" dirty="0">
                  <a:effectLst/>
                  <a:latin typeface="Times New Roman" panose="02020603050405020304" pitchFamily="18" charset="0"/>
                  <a:ea typeface="Times New Roman" panose="02020603050405020304" pitchFamily="18" charset="0"/>
                </a:endParaRPr>
              </a:p>
              <a:p>
                <a:pPr>
                  <a:spcAft>
                    <a:spcPts val="0"/>
                  </a:spcAft>
                </a:pPr>
                <a:r>
                  <a:rPr lang="en-US" sz="1200" dirty="0">
                    <a:effectLst/>
                    <a:latin typeface="Arial" panose="020B0604020202020204" pitchFamily="34" charset="0"/>
                    <a:ea typeface="Times New Roman" panose="02020603050405020304" pitchFamily="18" charset="0"/>
                  </a:rPr>
                  <a:t>KNN (k=5)</a:t>
                </a:r>
                <a:endParaRPr lang="en-JP" sz="1200" dirty="0">
                  <a:effectLst/>
                  <a:latin typeface="Times New Roman" panose="02020603050405020304" pitchFamily="18" charset="0"/>
                  <a:ea typeface="Times New Roman" panose="02020603050405020304" pitchFamily="18" charset="0"/>
                </a:endParaRPr>
              </a:p>
              <a:p>
                <a:pPr>
                  <a:spcAft>
                    <a:spcPts val="0"/>
                  </a:spcAft>
                </a:pPr>
                <a:r>
                  <a:rPr lang="en-US" sz="1200" dirty="0">
                    <a:effectLst/>
                    <a:latin typeface="Arial" panose="020B0604020202020204" pitchFamily="34" charset="0"/>
                    <a:ea typeface="Times New Roman" panose="02020603050405020304" pitchFamily="18" charset="0"/>
                  </a:rPr>
                  <a:t> </a:t>
                </a:r>
                <a:endParaRPr lang="en-JP" sz="1200" dirty="0">
                  <a:effectLst/>
                  <a:latin typeface="Times New Roman" panose="02020603050405020304" pitchFamily="18" charset="0"/>
                  <a:ea typeface="Times New Roman" panose="02020603050405020304" pitchFamily="18" charset="0"/>
                </a:endParaRPr>
              </a:p>
            </p:txBody>
          </p:sp>
          <p:sp>
            <p:nvSpPr>
              <p:cNvPr id="18" name="Rectangle 17">
                <a:extLst>
                  <a:ext uri="{FF2B5EF4-FFF2-40B4-BE49-F238E27FC236}">
                    <a16:creationId xmlns:a16="http://schemas.microsoft.com/office/drawing/2014/main" id="{C925ED37-BBE7-7646-9CC4-66B78CE46AA4}"/>
                  </a:ext>
                </a:extLst>
              </p:cNvPr>
              <p:cNvSpPr/>
              <p:nvPr/>
            </p:nvSpPr>
            <p:spPr>
              <a:xfrm>
                <a:off x="93443" y="233605"/>
                <a:ext cx="1034540" cy="140164"/>
              </a:xfrm>
              <a:prstGeom prst="rect">
                <a:avLst/>
              </a:prstGeom>
              <a:solidFill>
                <a:srgbClr val="52A55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9" name="Rectangle 18">
                <a:extLst>
                  <a:ext uri="{FF2B5EF4-FFF2-40B4-BE49-F238E27FC236}">
                    <a16:creationId xmlns:a16="http://schemas.microsoft.com/office/drawing/2014/main" id="{EAE50C0D-9FEB-CE4E-BCDD-4BD0B7B200B5}"/>
                  </a:ext>
                </a:extLst>
              </p:cNvPr>
              <p:cNvSpPr/>
              <p:nvPr/>
            </p:nvSpPr>
            <p:spPr>
              <a:xfrm>
                <a:off x="93443" y="567329"/>
                <a:ext cx="1034540" cy="14016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20" name="Rectangle 19">
                <a:extLst>
                  <a:ext uri="{FF2B5EF4-FFF2-40B4-BE49-F238E27FC236}">
                    <a16:creationId xmlns:a16="http://schemas.microsoft.com/office/drawing/2014/main" id="{8C29FCB7-742F-A54D-B6AE-4A48C748ABF8}"/>
                  </a:ext>
                </a:extLst>
              </p:cNvPr>
              <p:cNvSpPr/>
              <p:nvPr/>
            </p:nvSpPr>
            <p:spPr>
              <a:xfrm>
                <a:off x="93443" y="934425"/>
                <a:ext cx="1034540" cy="140164"/>
              </a:xfrm>
              <a:prstGeom prst="rect">
                <a:avLst/>
              </a:prstGeom>
              <a:solidFill>
                <a:srgbClr val="FDAC2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21" name="Rectangle 20">
                <a:extLst>
                  <a:ext uri="{FF2B5EF4-FFF2-40B4-BE49-F238E27FC236}">
                    <a16:creationId xmlns:a16="http://schemas.microsoft.com/office/drawing/2014/main" id="{A89089DF-8B8E-6D4C-9A50-EDDBC671807A}"/>
                  </a:ext>
                </a:extLst>
              </p:cNvPr>
              <p:cNvSpPr/>
              <p:nvPr/>
            </p:nvSpPr>
            <p:spPr>
              <a:xfrm>
                <a:off x="93443" y="1314867"/>
                <a:ext cx="1034540" cy="140164"/>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grpSp>
        <p:grpSp>
          <p:nvGrpSpPr>
            <p:cNvPr id="13" name="Group 12">
              <a:extLst>
                <a:ext uri="{FF2B5EF4-FFF2-40B4-BE49-F238E27FC236}">
                  <a16:creationId xmlns:a16="http://schemas.microsoft.com/office/drawing/2014/main" id="{4040D4E8-2D0E-AA46-9C09-3A63D429633A}"/>
                </a:ext>
              </a:extLst>
            </p:cNvPr>
            <p:cNvGrpSpPr/>
            <p:nvPr/>
          </p:nvGrpSpPr>
          <p:grpSpPr>
            <a:xfrm>
              <a:off x="6303421" y="30915"/>
              <a:ext cx="1287780" cy="1005047"/>
              <a:chOff x="4444772" y="101146"/>
              <a:chExt cx="1287780" cy="1005047"/>
            </a:xfrm>
          </p:grpSpPr>
          <p:sp>
            <p:nvSpPr>
              <p:cNvPr id="14" name="Text Box 156">
                <a:extLst>
                  <a:ext uri="{FF2B5EF4-FFF2-40B4-BE49-F238E27FC236}">
                    <a16:creationId xmlns:a16="http://schemas.microsoft.com/office/drawing/2014/main" id="{58DA40A1-AF38-4344-A637-6CCE28AA436C}"/>
                  </a:ext>
                </a:extLst>
              </p:cNvPr>
              <p:cNvSpPr txBox="1"/>
              <p:nvPr/>
            </p:nvSpPr>
            <p:spPr>
              <a:xfrm>
                <a:off x="4444772" y="101146"/>
                <a:ext cx="1287780" cy="1005047"/>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spcAft>
                    <a:spcPts val="0"/>
                  </a:spcAft>
                </a:pPr>
                <a:r>
                  <a:rPr lang="en-US" sz="1200" dirty="0">
                    <a:effectLst/>
                    <a:latin typeface="Arial" panose="020B0604020202020204" pitchFamily="34" charset="0"/>
                    <a:ea typeface="Times New Roman" panose="02020603050405020304" pitchFamily="18" charset="0"/>
                  </a:rPr>
                  <a:t> </a:t>
                </a:r>
                <a:endParaRPr lang="en-JP" sz="1200" dirty="0">
                  <a:effectLst/>
                  <a:latin typeface="Times New Roman" panose="02020603050405020304" pitchFamily="18" charset="0"/>
                  <a:ea typeface="Times New Roman" panose="02020603050405020304" pitchFamily="18" charset="0"/>
                </a:endParaRPr>
              </a:p>
              <a:p>
                <a:pPr>
                  <a:spcAft>
                    <a:spcPts val="0"/>
                  </a:spcAft>
                </a:pPr>
                <a:r>
                  <a:rPr lang="en-US" sz="1200" dirty="0">
                    <a:effectLst/>
                    <a:latin typeface="Arial" panose="020B0604020202020204" pitchFamily="34" charset="0"/>
                    <a:ea typeface="Times New Roman" panose="02020603050405020304" pitchFamily="18" charset="0"/>
                  </a:rPr>
                  <a:t>Training loss</a:t>
                </a:r>
                <a:endParaRPr lang="en-JP" sz="1200" dirty="0">
                  <a:effectLst/>
                  <a:latin typeface="Times New Roman" panose="02020603050405020304" pitchFamily="18" charset="0"/>
                  <a:ea typeface="Times New Roman" panose="02020603050405020304" pitchFamily="18" charset="0"/>
                </a:endParaRPr>
              </a:p>
              <a:p>
                <a:pPr>
                  <a:spcAft>
                    <a:spcPts val="0"/>
                  </a:spcAft>
                </a:pPr>
                <a:r>
                  <a:rPr lang="en-US" sz="1200" dirty="0">
                    <a:effectLst/>
                    <a:latin typeface="Arial" panose="020B0604020202020204" pitchFamily="34" charset="0"/>
                    <a:ea typeface="Times New Roman" panose="02020603050405020304" pitchFamily="18" charset="0"/>
                  </a:rPr>
                  <a:t> </a:t>
                </a:r>
                <a:endParaRPr lang="en-JP" sz="1200" dirty="0">
                  <a:effectLst/>
                  <a:latin typeface="Times New Roman" panose="02020603050405020304" pitchFamily="18" charset="0"/>
                  <a:ea typeface="Times New Roman" panose="02020603050405020304" pitchFamily="18" charset="0"/>
                </a:endParaRPr>
              </a:p>
              <a:p>
                <a:pPr>
                  <a:spcAft>
                    <a:spcPts val="0"/>
                  </a:spcAft>
                </a:pPr>
                <a:r>
                  <a:rPr lang="en-US" sz="1200" dirty="0">
                    <a:effectLst/>
                    <a:latin typeface="Arial" panose="020B0604020202020204" pitchFamily="34" charset="0"/>
                    <a:ea typeface="Times New Roman" panose="02020603050405020304" pitchFamily="18" charset="0"/>
                  </a:rPr>
                  <a:t>Validation loss</a:t>
                </a:r>
                <a:endParaRPr lang="en-JP" sz="1200" dirty="0">
                  <a:effectLst/>
                  <a:latin typeface="Times New Roman" panose="02020603050405020304" pitchFamily="18" charset="0"/>
                  <a:ea typeface="Times New Roman" panose="02020603050405020304" pitchFamily="18" charset="0"/>
                </a:endParaRPr>
              </a:p>
            </p:txBody>
          </p:sp>
          <p:cxnSp>
            <p:nvCxnSpPr>
              <p:cNvPr id="15" name="Straight Connector 14">
                <a:extLst>
                  <a:ext uri="{FF2B5EF4-FFF2-40B4-BE49-F238E27FC236}">
                    <a16:creationId xmlns:a16="http://schemas.microsoft.com/office/drawing/2014/main" id="{5F5F3439-F3EF-2448-9F28-4F0DEBF8422E}"/>
                  </a:ext>
                </a:extLst>
              </p:cNvPr>
              <p:cNvCxnSpPr/>
              <p:nvPr/>
            </p:nvCxnSpPr>
            <p:spPr>
              <a:xfrm>
                <a:off x="4538187" y="595570"/>
                <a:ext cx="1034102" cy="0"/>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384254D1-82C9-1E48-9468-24D967B7E3BF}"/>
                  </a:ext>
                </a:extLst>
              </p:cNvPr>
              <p:cNvCxnSpPr/>
              <p:nvPr/>
            </p:nvCxnSpPr>
            <p:spPr>
              <a:xfrm>
                <a:off x="4538187" y="937242"/>
                <a:ext cx="1034102" cy="0"/>
              </a:xfrm>
              <a:prstGeom prst="line">
                <a:avLst/>
              </a:prstGeom>
              <a:ln w="38100">
                <a:solidFill>
                  <a:schemeClr val="tx1"/>
                </a:solidFill>
                <a:prstDash val="solid"/>
              </a:ln>
            </p:spPr>
            <p:style>
              <a:lnRef idx="1">
                <a:schemeClr val="accent1"/>
              </a:lnRef>
              <a:fillRef idx="0">
                <a:schemeClr val="accent1"/>
              </a:fillRef>
              <a:effectRef idx="0">
                <a:schemeClr val="accent1"/>
              </a:effectRef>
              <a:fontRef idx="minor">
                <a:schemeClr val="tx1"/>
              </a:fontRef>
            </p:style>
          </p:cxnSp>
        </p:grpSp>
      </p:grpSp>
      <p:pic>
        <p:nvPicPr>
          <p:cNvPr id="22" name="Picture 21" descr="A close up of a light&#10;&#10;Description automatically generated">
            <a:extLst>
              <a:ext uri="{FF2B5EF4-FFF2-40B4-BE49-F238E27FC236}">
                <a16:creationId xmlns:a16="http://schemas.microsoft.com/office/drawing/2014/main" id="{13FC03F7-AA5E-8E4E-A374-D4BA9561C8B6}"/>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2528703" y="2637998"/>
            <a:ext cx="4086594" cy="4166785"/>
          </a:xfrm>
          <a:prstGeom prst="rect">
            <a:avLst/>
          </a:prstGeom>
        </p:spPr>
      </p:pic>
      <p:sp>
        <p:nvSpPr>
          <p:cNvPr id="5" name="TextBox 4">
            <a:extLst>
              <a:ext uri="{FF2B5EF4-FFF2-40B4-BE49-F238E27FC236}">
                <a16:creationId xmlns:a16="http://schemas.microsoft.com/office/drawing/2014/main" id="{C9BED3BE-9FA6-3A46-8A00-044FB61E3813}"/>
              </a:ext>
            </a:extLst>
          </p:cNvPr>
          <p:cNvSpPr txBox="1"/>
          <p:nvPr/>
        </p:nvSpPr>
        <p:spPr>
          <a:xfrm>
            <a:off x="3156834" y="2847165"/>
            <a:ext cx="3099695" cy="523220"/>
          </a:xfrm>
          <a:prstGeom prst="rect">
            <a:avLst/>
          </a:prstGeom>
          <a:solidFill>
            <a:schemeClr val="bg1"/>
          </a:solidFill>
        </p:spPr>
        <p:txBody>
          <a:bodyPr wrap="none" rtlCol="0">
            <a:spAutoFit/>
          </a:bodyPr>
          <a:lstStyle/>
          <a:p>
            <a:r>
              <a:rPr lang="en-JP" sz="1400" dirty="0"/>
              <a:t>Seismic moment based result. R2=0.203</a:t>
            </a:r>
          </a:p>
          <a:p>
            <a:r>
              <a:rPr lang="en-JP" sz="1400" dirty="0"/>
              <a:t>JMA magnitude based result. R2=0.012</a:t>
            </a:r>
          </a:p>
        </p:txBody>
      </p:sp>
    </p:spTree>
    <p:extLst>
      <p:ext uri="{BB962C8B-B14F-4D97-AF65-F5344CB8AC3E}">
        <p14:creationId xmlns:p14="http://schemas.microsoft.com/office/powerpoint/2010/main" val="114124656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36CAE27-AD4E-334B-AAB3-8558FF829749}"/>
              </a:ext>
            </a:extLst>
          </p:cNvPr>
          <p:cNvSpPr>
            <a:spLocks noGrp="1"/>
          </p:cNvSpPr>
          <p:nvPr>
            <p:ph type="sldNum" sz="quarter" idx="12"/>
          </p:nvPr>
        </p:nvSpPr>
        <p:spPr/>
        <p:txBody>
          <a:bodyPr/>
          <a:lstStyle/>
          <a:p>
            <a:fld id="{1496A917-549B-0E4E-84B0-9841174236B4}" type="slidenum">
              <a:rPr lang="en-JP" smtClean="0"/>
              <a:pPr/>
              <a:t>41</a:t>
            </a:fld>
            <a:endParaRPr lang="en-JP" dirty="0"/>
          </a:p>
        </p:txBody>
      </p:sp>
      <p:pic>
        <p:nvPicPr>
          <p:cNvPr id="22" name="Picture 21" descr="A close up of a light&#10;&#10;Description automatically generated">
            <a:extLst>
              <a:ext uri="{FF2B5EF4-FFF2-40B4-BE49-F238E27FC236}">
                <a16:creationId xmlns:a16="http://schemas.microsoft.com/office/drawing/2014/main" id="{13FC03F7-AA5E-8E4E-A374-D4BA9561C8B6}"/>
              </a:ext>
            </a:extLst>
          </p:cNvPr>
          <p:cNvPicPr/>
          <p:nvPr/>
        </p:nvPicPr>
        <p:blipFill rotWithShape="1">
          <a:blip r:embed="rId2" cstate="print">
            <a:extLst>
              <a:ext uri="{28A0092B-C50C-407E-A947-70E740481C1C}">
                <a14:useLocalDpi xmlns:a14="http://schemas.microsoft.com/office/drawing/2010/main" val="0"/>
              </a:ext>
            </a:extLst>
          </a:blip>
          <a:srcRect l="8354" t="36935" r="35106" b="8771"/>
          <a:stretch/>
        </p:blipFill>
        <p:spPr>
          <a:xfrm>
            <a:off x="1278672" y="294223"/>
            <a:ext cx="6564351" cy="6427253"/>
          </a:xfrm>
          <a:prstGeom prst="rect">
            <a:avLst/>
          </a:prstGeom>
        </p:spPr>
      </p:pic>
    </p:spTree>
    <p:extLst>
      <p:ext uri="{BB962C8B-B14F-4D97-AF65-F5344CB8AC3E}">
        <p14:creationId xmlns:p14="http://schemas.microsoft.com/office/powerpoint/2010/main" val="224269088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627CA8-3E9F-354B-A826-05F686B23750}"/>
              </a:ext>
            </a:extLst>
          </p:cNvPr>
          <p:cNvSpPr>
            <a:spLocks noGrp="1"/>
          </p:cNvSpPr>
          <p:nvPr>
            <p:ph type="title"/>
          </p:nvPr>
        </p:nvSpPr>
        <p:spPr/>
        <p:txBody>
          <a:bodyPr/>
          <a:lstStyle/>
          <a:p>
            <a:r>
              <a:rPr lang="en-JP" dirty="0"/>
              <a:t>Results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A05A5A8-2FED-F04E-B931-7D86C6732A9D}"/>
                  </a:ext>
                </a:extLst>
              </p:cNvPr>
              <p:cNvSpPr>
                <a:spLocks noGrp="1"/>
              </p:cNvSpPr>
              <p:nvPr>
                <p:ph idx="1"/>
              </p:nvPr>
            </p:nvSpPr>
            <p:spPr/>
            <p:txBody>
              <a:bodyPr/>
              <a:lstStyle/>
              <a:p>
                <a:r>
                  <a:rPr lang="en-JP" dirty="0"/>
                  <a:t>KNN</a:t>
                </a:r>
              </a:p>
              <a:p>
                <a:pPr lvl="1"/>
                <a:r>
                  <a:rPr lang="en-US" dirty="0"/>
                  <a:t>correction function </a:t>
                </a:r>
                <a:endParaRPr lang="en-JP" dirty="0"/>
              </a:p>
              <a:p>
                <a:pPr marL="457200" lvl="1" indent="0">
                  <a:buNone/>
                </a:pPr>
                <a:r>
                  <a:rPr lang="en-US" dirty="0"/>
                  <a:t>KNN’s output is the average value of k similar samples’ magnitudes, and based on the power law, number of small earthquakes is much more then number of large earthquakes. Therefore, the result of KNN will be underestimated, and larger magnitude tend to be farther from the grey line. </a:t>
                </a:r>
                <a:endParaRPr lang="en-JP" dirty="0"/>
              </a:p>
              <a:p>
                <a:pPr marL="457200" lvl="1" indent="0">
                  <a:buNone/>
                </a:pPr>
                <a:endParaRPr lang="en-US" dirty="0"/>
              </a:p>
              <a:p>
                <a:pPr marL="457200" lvl="1" indent="0">
                  <a:buNone/>
                </a:pPr>
                <a:r>
                  <a:rPr lang="en-US" dirty="0"/>
                  <a:t>We applied a correction function here to make the KNN performances better.</a:t>
                </a:r>
              </a:p>
              <a:p>
                <a:pPr marL="457200" lvl="1" indent="0">
                  <a:buNone/>
                </a:pPr>
                <a:endParaRPr lang="en-JP" dirty="0"/>
              </a:p>
              <a:p>
                <a:pPr marL="457200" lvl="1" indent="0">
                  <a:buNone/>
                </a:pPr>
                <a14:m>
                  <m:oMathPara xmlns:m="http://schemas.openxmlformats.org/officeDocument/2006/math">
                    <m:oMathParaPr>
                      <m:jc m:val="centerGroup"/>
                    </m:oMathParaPr>
                    <m:oMath xmlns:m="http://schemas.openxmlformats.org/officeDocument/2006/math">
                      <m:sSub>
                        <m:sSubPr>
                          <m:ctrlPr>
                            <a:rPr lang="en-JP" i="1">
                              <a:latin typeface="Cambria Math" panose="02040503050406030204" pitchFamily="18" charset="0"/>
                            </a:rPr>
                          </m:ctrlPr>
                        </m:sSubPr>
                        <m:e>
                          <m:r>
                            <a:rPr lang="en-US" i="1">
                              <a:latin typeface="Cambria Math" panose="02040503050406030204" pitchFamily="18" charset="0"/>
                            </a:rPr>
                            <m:t>𝑀</m:t>
                          </m:r>
                        </m:e>
                        <m:sub>
                          <m:r>
                            <a:rPr lang="en-US" i="1">
                              <a:latin typeface="Cambria Math" panose="02040503050406030204" pitchFamily="18" charset="0"/>
                            </a:rPr>
                            <m:t>𝑝𝑟𝑒𝑑</m:t>
                          </m:r>
                          <m:r>
                            <a:rPr lang="en-US" b="0" i="1" smtClean="0">
                              <a:latin typeface="Cambria Math" panose="02040503050406030204" pitchFamily="18" charset="0"/>
                            </a:rPr>
                            <m:t>_</m:t>
                          </m:r>
                          <m:r>
                            <a:rPr lang="en-US" b="0" i="1" smtClean="0">
                              <a:latin typeface="Cambria Math" panose="02040503050406030204" pitchFamily="18" charset="0"/>
                            </a:rPr>
                            <m:t>𝑛𝑒𝑤</m:t>
                          </m:r>
                        </m:sub>
                      </m:sSub>
                      <m:r>
                        <a:rPr lang="en-US">
                          <a:latin typeface="Cambria Math" panose="02040503050406030204" pitchFamily="18" charset="0"/>
                        </a:rPr>
                        <m:t>= </m:t>
                      </m:r>
                      <m:sSub>
                        <m:sSubPr>
                          <m:ctrlPr>
                            <a:rPr lang="en-JP" i="1">
                              <a:latin typeface="Cambria Math" panose="02040503050406030204" pitchFamily="18" charset="0"/>
                            </a:rPr>
                          </m:ctrlPr>
                        </m:sSubPr>
                        <m:e>
                          <m:r>
                            <a:rPr lang="en-US" i="1">
                              <a:latin typeface="Cambria Math" panose="02040503050406030204" pitchFamily="18" charset="0"/>
                            </a:rPr>
                            <m:t>𝑀</m:t>
                          </m:r>
                        </m:e>
                        <m:sub>
                          <m:r>
                            <a:rPr lang="en-US" i="1">
                              <a:latin typeface="Cambria Math" panose="02040503050406030204" pitchFamily="18" charset="0"/>
                            </a:rPr>
                            <m:t>𝑝𝑟𝑒𝑑</m:t>
                          </m:r>
                          <m:r>
                            <a:rPr lang="en-US" b="0" i="1" smtClean="0">
                              <a:latin typeface="Cambria Math" panose="02040503050406030204" pitchFamily="18" charset="0"/>
                            </a:rPr>
                            <m:t>_</m:t>
                          </m:r>
                          <m:r>
                            <a:rPr lang="en-US" b="0" i="1" smtClean="0">
                              <a:latin typeface="Cambria Math" panose="02040503050406030204" pitchFamily="18" charset="0"/>
                            </a:rPr>
                            <m:t>𝑜𝑙𝑑</m:t>
                          </m:r>
                        </m:sub>
                      </m:sSub>
                      <m:r>
                        <a:rPr lang="en-US">
                          <a:latin typeface="Cambria Math" panose="02040503050406030204" pitchFamily="18" charset="0"/>
                        </a:rPr>
                        <m:t> × 1.05+0.25</m:t>
                      </m:r>
                    </m:oMath>
                  </m:oMathPara>
                </a14:m>
                <a:endParaRPr lang="en-JP" dirty="0"/>
              </a:p>
              <a:p>
                <a:pPr marL="457200" lvl="1" indent="0">
                  <a:buNone/>
                </a:pPr>
                <a:endParaRPr lang="en-JP" dirty="0"/>
              </a:p>
              <a:p>
                <a:pPr marL="457200" lvl="1" indent="0">
                  <a:buNone/>
                </a:pPr>
                <a:r>
                  <a:rPr lang="en-US" dirty="0"/>
                  <a:t>Which is replacing the original prediction magnitude with a simple calculation.</a:t>
                </a:r>
                <a:endParaRPr lang="en-JP" dirty="0"/>
              </a:p>
              <a:p>
                <a:pPr lvl="1"/>
                <a:endParaRPr lang="en-JP" dirty="0"/>
              </a:p>
            </p:txBody>
          </p:sp>
        </mc:Choice>
        <mc:Fallback xmlns="">
          <p:sp>
            <p:nvSpPr>
              <p:cNvPr id="3" name="Content Placeholder 2">
                <a:extLst>
                  <a:ext uri="{FF2B5EF4-FFF2-40B4-BE49-F238E27FC236}">
                    <a16:creationId xmlns:a16="http://schemas.microsoft.com/office/drawing/2014/main" id="{5A05A5A8-2FED-F04E-B931-7D86C6732A9D}"/>
                  </a:ext>
                </a:extLst>
              </p:cNvPr>
              <p:cNvSpPr>
                <a:spLocks noGrp="1" noRot="1" noChangeAspect="1" noMove="1" noResize="1" noEditPoints="1" noAdjustHandles="1" noChangeArrowheads="1" noChangeShapeType="1" noTextEdit="1"/>
              </p:cNvSpPr>
              <p:nvPr>
                <p:ph idx="1"/>
              </p:nvPr>
            </p:nvSpPr>
            <p:spPr>
              <a:blipFill>
                <a:blip r:embed="rId3"/>
                <a:stretch>
                  <a:fillRect l="-894" t="-1292" r="-1043"/>
                </a:stretch>
              </a:blipFill>
            </p:spPr>
            <p:txBody>
              <a:bodyPr/>
              <a:lstStyle/>
              <a:p>
                <a:r>
                  <a:rPr lang="en-JP">
                    <a:noFill/>
                  </a:rPr>
                  <a:t> </a:t>
                </a:r>
              </a:p>
            </p:txBody>
          </p:sp>
        </mc:Fallback>
      </mc:AlternateContent>
      <p:sp>
        <p:nvSpPr>
          <p:cNvPr id="4" name="Slide Number Placeholder 3">
            <a:extLst>
              <a:ext uri="{FF2B5EF4-FFF2-40B4-BE49-F238E27FC236}">
                <a16:creationId xmlns:a16="http://schemas.microsoft.com/office/drawing/2014/main" id="{536CAE27-AD4E-334B-AAB3-8558FF829749}"/>
              </a:ext>
            </a:extLst>
          </p:cNvPr>
          <p:cNvSpPr>
            <a:spLocks noGrp="1"/>
          </p:cNvSpPr>
          <p:nvPr>
            <p:ph type="sldNum" sz="quarter" idx="12"/>
          </p:nvPr>
        </p:nvSpPr>
        <p:spPr/>
        <p:txBody>
          <a:bodyPr/>
          <a:lstStyle/>
          <a:p>
            <a:fld id="{1496A917-549B-0E4E-84B0-9841174236B4}" type="slidenum">
              <a:rPr lang="en-JP" smtClean="0"/>
              <a:pPr/>
              <a:t>42</a:t>
            </a:fld>
            <a:endParaRPr lang="en-JP" dirty="0"/>
          </a:p>
        </p:txBody>
      </p:sp>
    </p:spTree>
    <p:extLst>
      <p:ext uri="{BB962C8B-B14F-4D97-AF65-F5344CB8AC3E}">
        <p14:creationId xmlns:p14="http://schemas.microsoft.com/office/powerpoint/2010/main" val="98499088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627CA8-3E9F-354B-A826-05F686B23750}"/>
              </a:ext>
            </a:extLst>
          </p:cNvPr>
          <p:cNvSpPr>
            <a:spLocks noGrp="1"/>
          </p:cNvSpPr>
          <p:nvPr>
            <p:ph type="title"/>
          </p:nvPr>
        </p:nvSpPr>
        <p:spPr/>
        <p:txBody>
          <a:bodyPr/>
          <a:lstStyle/>
          <a:p>
            <a:r>
              <a:rPr lang="en-JP" dirty="0"/>
              <a:t>Results</a:t>
            </a:r>
          </a:p>
        </p:txBody>
      </p:sp>
      <p:sp>
        <p:nvSpPr>
          <p:cNvPr id="3" name="Content Placeholder 2">
            <a:extLst>
              <a:ext uri="{FF2B5EF4-FFF2-40B4-BE49-F238E27FC236}">
                <a16:creationId xmlns:a16="http://schemas.microsoft.com/office/drawing/2014/main" id="{5A05A5A8-2FED-F04E-B931-7D86C6732A9D}"/>
              </a:ext>
            </a:extLst>
          </p:cNvPr>
          <p:cNvSpPr>
            <a:spLocks noGrp="1"/>
          </p:cNvSpPr>
          <p:nvPr>
            <p:ph idx="1"/>
          </p:nvPr>
        </p:nvSpPr>
        <p:spPr/>
        <p:txBody>
          <a:bodyPr/>
          <a:lstStyle/>
          <a:p>
            <a:r>
              <a:rPr lang="en-JP" dirty="0"/>
              <a:t>KNN (k=3)</a:t>
            </a:r>
          </a:p>
        </p:txBody>
      </p:sp>
      <p:sp>
        <p:nvSpPr>
          <p:cNvPr id="4" name="Slide Number Placeholder 3">
            <a:extLst>
              <a:ext uri="{FF2B5EF4-FFF2-40B4-BE49-F238E27FC236}">
                <a16:creationId xmlns:a16="http://schemas.microsoft.com/office/drawing/2014/main" id="{536CAE27-AD4E-334B-AAB3-8558FF829749}"/>
              </a:ext>
            </a:extLst>
          </p:cNvPr>
          <p:cNvSpPr>
            <a:spLocks noGrp="1"/>
          </p:cNvSpPr>
          <p:nvPr>
            <p:ph type="sldNum" sz="quarter" idx="12"/>
          </p:nvPr>
        </p:nvSpPr>
        <p:spPr/>
        <p:txBody>
          <a:bodyPr/>
          <a:lstStyle/>
          <a:p>
            <a:fld id="{1496A917-549B-0E4E-84B0-9841174236B4}" type="slidenum">
              <a:rPr lang="en-JP" smtClean="0"/>
              <a:pPr/>
              <a:t>43</a:t>
            </a:fld>
            <a:endParaRPr lang="en-JP" dirty="0"/>
          </a:p>
        </p:txBody>
      </p:sp>
      <p:pic>
        <p:nvPicPr>
          <p:cNvPr id="7" name="Picture 6" descr="A picture containing table, computer, filled, desk&#10;&#10;Description automatically generated">
            <a:extLst>
              <a:ext uri="{FF2B5EF4-FFF2-40B4-BE49-F238E27FC236}">
                <a16:creationId xmlns:a16="http://schemas.microsoft.com/office/drawing/2014/main" id="{38CA3082-030F-184A-8470-E26F760E33E5}"/>
              </a:ext>
            </a:extLst>
          </p:cNvPr>
          <p:cNvPicPr>
            <a:picLocks noChangeAspect="1"/>
          </p:cNvPicPr>
          <p:nvPr/>
        </p:nvPicPr>
        <p:blipFill>
          <a:blip r:embed="rId2"/>
          <a:stretch>
            <a:fillRect/>
          </a:stretch>
        </p:blipFill>
        <p:spPr>
          <a:xfrm>
            <a:off x="542693" y="2287346"/>
            <a:ext cx="8058614" cy="4496744"/>
          </a:xfrm>
          <a:prstGeom prst="rect">
            <a:avLst/>
          </a:prstGeom>
        </p:spPr>
      </p:pic>
      <p:pic>
        <p:nvPicPr>
          <p:cNvPr id="22" name="Picture 21" descr="A picture containing object, clock&#10;&#10;Description automatically generated">
            <a:extLst>
              <a:ext uri="{FF2B5EF4-FFF2-40B4-BE49-F238E27FC236}">
                <a16:creationId xmlns:a16="http://schemas.microsoft.com/office/drawing/2014/main" id="{985299AA-8130-D448-9D17-74F25D403EB1}"/>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6081132" y="183078"/>
            <a:ext cx="2772719" cy="2000749"/>
          </a:xfrm>
          <a:prstGeom prst="rect">
            <a:avLst/>
          </a:prstGeom>
        </p:spPr>
      </p:pic>
      <p:grpSp>
        <p:nvGrpSpPr>
          <p:cNvPr id="23" name="Group 22">
            <a:extLst>
              <a:ext uri="{FF2B5EF4-FFF2-40B4-BE49-F238E27FC236}">
                <a16:creationId xmlns:a16="http://schemas.microsoft.com/office/drawing/2014/main" id="{0F02B7C4-202A-E64C-9610-7051F77EF38F}"/>
              </a:ext>
            </a:extLst>
          </p:cNvPr>
          <p:cNvGrpSpPr/>
          <p:nvPr/>
        </p:nvGrpSpPr>
        <p:grpSpPr>
          <a:xfrm>
            <a:off x="3437287" y="30915"/>
            <a:ext cx="2622267" cy="1788828"/>
            <a:chOff x="6303421" y="30915"/>
            <a:chExt cx="2622267" cy="1788828"/>
          </a:xfrm>
        </p:grpSpPr>
        <p:grpSp>
          <p:nvGrpSpPr>
            <p:cNvPr id="24" name="Group 23">
              <a:extLst>
                <a:ext uri="{FF2B5EF4-FFF2-40B4-BE49-F238E27FC236}">
                  <a16:creationId xmlns:a16="http://schemas.microsoft.com/office/drawing/2014/main" id="{CA778679-8860-3049-B4F8-B5EE9807CCD6}"/>
                </a:ext>
              </a:extLst>
            </p:cNvPr>
            <p:cNvGrpSpPr/>
            <p:nvPr/>
          </p:nvGrpSpPr>
          <p:grpSpPr>
            <a:xfrm>
              <a:off x="7637908" y="229754"/>
              <a:ext cx="1287780" cy="1589989"/>
              <a:chOff x="0" y="-1"/>
              <a:chExt cx="1288170" cy="1590002"/>
            </a:xfrm>
          </p:grpSpPr>
          <p:sp>
            <p:nvSpPr>
              <p:cNvPr id="29" name="Text Box 156">
                <a:extLst>
                  <a:ext uri="{FF2B5EF4-FFF2-40B4-BE49-F238E27FC236}">
                    <a16:creationId xmlns:a16="http://schemas.microsoft.com/office/drawing/2014/main" id="{F686D642-C5EF-BD4A-9C07-4DFCD6662538}"/>
                  </a:ext>
                </a:extLst>
              </p:cNvPr>
              <p:cNvSpPr txBox="1"/>
              <p:nvPr/>
            </p:nvSpPr>
            <p:spPr>
              <a:xfrm>
                <a:off x="0" y="-1"/>
                <a:ext cx="1288170" cy="1590002"/>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spcAft>
                    <a:spcPts val="0"/>
                  </a:spcAft>
                </a:pPr>
                <a:r>
                  <a:rPr lang="en-US" sz="1200" dirty="0">
                    <a:effectLst/>
                    <a:latin typeface="Arial" panose="020B0604020202020204" pitchFamily="34" charset="0"/>
                    <a:ea typeface="Times New Roman" panose="02020603050405020304" pitchFamily="18" charset="0"/>
                  </a:rPr>
                  <a:t>MLP  </a:t>
                </a:r>
                <a:r>
                  <a:rPr lang="en-US" sz="1200" dirty="0">
                    <a:solidFill>
                      <a:srgbClr val="000000"/>
                    </a:solidFill>
                    <a:effectLst/>
                    <a:latin typeface="Arial" panose="020B0604020202020204" pitchFamily="34" charset="0"/>
                    <a:ea typeface="Times New Roman" panose="02020603050405020304" pitchFamily="18" charset="0"/>
                  </a:rPr>
                  <a:t>          </a:t>
                </a:r>
                <a:r>
                  <a:rPr lang="en-US" sz="1200" dirty="0">
                    <a:effectLst/>
                    <a:latin typeface="Arial" panose="020B0604020202020204" pitchFamily="34" charset="0"/>
                    <a:ea typeface="Times New Roman" panose="02020603050405020304" pitchFamily="18" charset="0"/>
                  </a:rPr>
                  <a:t>        </a:t>
                </a:r>
                <a:endParaRPr lang="en-JP" sz="1200" dirty="0">
                  <a:effectLst/>
                  <a:latin typeface="Times New Roman" panose="02020603050405020304" pitchFamily="18" charset="0"/>
                  <a:ea typeface="Times New Roman" panose="02020603050405020304" pitchFamily="18" charset="0"/>
                </a:endParaRPr>
              </a:p>
              <a:p>
                <a:pPr>
                  <a:spcAft>
                    <a:spcPts val="0"/>
                  </a:spcAft>
                </a:pPr>
                <a:r>
                  <a:rPr lang="en-US" sz="1200" dirty="0">
                    <a:effectLst/>
                    <a:latin typeface="Arial" panose="020B0604020202020204" pitchFamily="34" charset="0"/>
                    <a:ea typeface="Times New Roman" panose="02020603050405020304" pitchFamily="18" charset="0"/>
                  </a:rPr>
                  <a:t> </a:t>
                </a:r>
                <a:endParaRPr lang="en-JP" sz="1200" dirty="0">
                  <a:effectLst/>
                  <a:latin typeface="Times New Roman" panose="02020603050405020304" pitchFamily="18" charset="0"/>
                  <a:ea typeface="Times New Roman" panose="02020603050405020304" pitchFamily="18" charset="0"/>
                </a:endParaRPr>
              </a:p>
              <a:p>
                <a:pPr>
                  <a:spcAft>
                    <a:spcPts val="0"/>
                  </a:spcAft>
                </a:pPr>
                <a:r>
                  <a:rPr lang="en-US" sz="1200" dirty="0">
                    <a:effectLst/>
                    <a:latin typeface="Arial" panose="020B0604020202020204" pitchFamily="34" charset="0"/>
                    <a:ea typeface="Times New Roman" panose="02020603050405020304" pitchFamily="18" charset="0"/>
                  </a:rPr>
                  <a:t>1D CNN</a:t>
                </a:r>
                <a:endParaRPr lang="en-JP" sz="1200" dirty="0">
                  <a:effectLst/>
                  <a:latin typeface="Times New Roman" panose="02020603050405020304" pitchFamily="18" charset="0"/>
                  <a:ea typeface="Times New Roman" panose="02020603050405020304" pitchFamily="18" charset="0"/>
                </a:endParaRPr>
              </a:p>
              <a:p>
                <a:pPr>
                  <a:spcAft>
                    <a:spcPts val="0"/>
                  </a:spcAft>
                </a:pPr>
                <a:r>
                  <a:rPr lang="en-US" sz="1200" dirty="0">
                    <a:effectLst/>
                    <a:latin typeface="Arial" panose="020B0604020202020204" pitchFamily="34" charset="0"/>
                    <a:ea typeface="Times New Roman" panose="02020603050405020304" pitchFamily="18" charset="0"/>
                  </a:rPr>
                  <a:t> </a:t>
                </a:r>
                <a:endParaRPr lang="en-JP" sz="1200" dirty="0">
                  <a:effectLst/>
                  <a:latin typeface="Times New Roman" panose="02020603050405020304" pitchFamily="18" charset="0"/>
                  <a:ea typeface="Times New Roman" panose="02020603050405020304" pitchFamily="18" charset="0"/>
                </a:endParaRPr>
              </a:p>
              <a:p>
                <a:pPr>
                  <a:spcAft>
                    <a:spcPts val="0"/>
                  </a:spcAft>
                </a:pPr>
                <a:r>
                  <a:rPr lang="en-US" sz="1200" dirty="0">
                    <a:effectLst/>
                    <a:latin typeface="Arial" panose="020B0604020202020204" pitchFamily="34" charset="0"/>
                    <a:ea typeface="Times New Roman" panose="02020603050405020304" pitchFamily="18" charset="0"/>
                  </a:rPr>
                  <a:t>KNN (k=3)</a:t>
                </a:r>
                <a:endParaRPr lang="en-JP" sz="1200" dirty="0">
                  <a:effectLst/>
                  <a:latin typeface="Times New Roman" panose="02020603050405020304" pitchFamily="18" charset="0"/>
                  <a:ea typeface="Times New Roman" panose="02020603050405020304" pitchFamily="18" charset="0"/>
                </a:endParaRPr>
              </a:p>
              <a:p>
                <a:pPr>
                  <a:spcAft>
                    <a:spcPts val="0"/>
                  </a:spcAft>
                </a:pPr>
                <a:r>
                  <a:rPr lang="en-US" sz="1200" dirty="0">
                    <a:effectLst/>
                    <a:latin typeface="Arial" panose="020B0604020202020204" pitchFamily="34" charset="0"/>
                    <a:ea typeface="Times New Roman" panose="02020603050405020304" pitchFamily="18" charset="0"/>
                  </a:rPr>
                  <a:t> </a:t>
                </a:r>
                <a:endParaRPr lang="en-JP" sz="1200" dirty="0">
                  <a:effectLst/>
                  <a:latin typeface="Times New Roman" panose="02020603050405020304" pitchFamily="18" charset="0"/>
                  <a:ea typeface="Times New Roman" panose="02020603050405020304" pitchFamily="18" charset="0"/>
                </a:endParaRPr>
              </a:p>
              <a:p>
                <a:pPr>
                  <a:spcAft>
                    <a:spcPts val="0"/>
                  </a:spcAft>
                </a:pPr>
                <a:r>
                  <a:rPr lang="en-US" sz="1200" dirty="0">
                    <a:effectLst/>
                    <a:latin typeface="Arial" panose="020B0604020202020204" pitchFamily="34" charset="0"/>
                    <a:ea typeface="Times New Roman" panose="02020603050405020304" pitchFamily="18" charset="0"/>
                  </a:rPr>
                  <a:t>KNN (k=5)</a:t>
                </a:r>
                <a:endParaRPr lang="en-JP" sz="1200" dirty="0">
                  <a:effectLst/>
                  <a:latin typeface="Times New Roman" panose="02020603050405020304" pitchFamily="18" charset="0"/>
                  <a:ea typeface="Times New Roman" panose="02020603050405020304" pitchFamily="18" charset="0"/>
                </a:endParaRPr>
              </a:p>
              <a:p>
                <a:pPr>
                  <a:spcAft>
                    <a:spcPts val="0"/>
                  </a:spcAft>
                </a:pPr>
                <a:r>
                  <a:rPr lang="en-US" sz="1200" dirty="0">
                    <a:effectLst/>
                    <a:latin typeface="Arial" panose="020B0604020202020204" pitchFamily="34" charset="0"/>
                    <a:ea typeface="Times New Roman" panose="02020603050405020304" pitchFamily="18" charset="0"/>
                  </a:rPr>
                  <a:t> </a:t>
                </a:r>
                <a:endParaRPr lang="en-JP" sz="1200" dirty="0">
                  <a:effectLst/>
                  <a:latin typeface="Times New Roman" panose="02020603050405020304" pitchFamily="18" charset="0"/>
                  <a:ea typeface="Times New Roman" panose="02020603050405020304" pitchFamily="18" charset="0"/>
                </a:endParaRPr>
              </a:p>
            </p:txBody>
          </p:sp>
          <p:sp>
            <p:nvSpPr>
              <p:cNvPr id="30" name="Rectangle 29">
                <a:extLst>
                  <a:ext uri="{FF2B5EF4-FFF2-40B4-BE49-F238E27FC236}">
                    <a16:creationId xmlns:a16="http://schemas.microsoft.com/office/drawing/2014/main" id="{2D081CC5-E466-1843-A7FB-C9BA717C6FD1}"/>
                  </a:ext>
                </a:extLst>
              </p:cNvPr>
              <p:cNvSpPr/>
              <p:nvPr/>
            </p:nvSpPr>
            <p:spPr>
              <a:xfrm>
                <a:off x="93443" y="233605"/>
                <a:ext cx="1034540" cy="140164"/>
              </a:xfrm>
              <a:prstGeom prst="rect">
                <a:avLst/>
              </a:prstGeom>
              <a:solidFill>
                <a:srgbClr val="52A55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31" name="Rectangle 30">
                <a:extLst>
                  <a:ext uri="{FF2B5EF4-FFF2-40B4-BE49-F238E27FC236}">
                    <a16:creationId xmlns:a16="http://schemas.microsoft.com/office/drawing/2014/main" id="{3EC55162-2CFC-7248-BBBD-7D28C9DF93FD}"/>
                  </a:ext>
                </a:extLst>
              </p:cNvPr>
              <p:cNvSpPr/>
              <p:nvPr/>
            </p:nvSpPr>
            <p:spPr>
              <a:xfrm>
                <a:off x="93443" y="567329"/>
                <a:ext cx="1034540" cy="14016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32" name="Rectangle 31">
                <a:extLst>
                  <a:ext uri="{FF2B5EF4-FFF2-40B4-BE49-F238E27FC236}">
                    <a16:creationId xmlns:a16="http://schemas.microsoft.com/office/drawing/2014/main" id="{4D9DAD48-D603-DE48-8A07-106FA1E93C46}"/>
                  </a:ext>
                </a:extLst>
              </p:cNvPr>
              <p:cNvSpPr/>
              <p:nvPr/>
            </p:nvSpPr>
            <p:spPr>
              <a:xfrm>
                <a:off x="93443" y="934425"/>
                <a:ext cx="1034540" cy="140164"/>
              </a:xfrm>
              <a:prstGeom prst="rect">
                <a:avLst/>
              </a:prstGeom>
              <a:solidFill>
                <a:srgbClr val="FDAC2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33" name="Rectangle 32">
                <a:extLst>
                  <a:ext uri="{FF2B5EF4-FFF2-40B4-BE49-F238E27FC236}">
                    <a16:creationId xmlns:a16="http://schemas.microsoft.com/office/drawing/2014/main" id="{B9A005FF-CDC4-714E-BC38-BDFC2DDD9BF4}"/>
                  </a:ext>
                </a:extLst>
              </p:cNvPr>
              <p:cNvSpPr/>
              <p:nvPr/>
            </p:nvSpPr>
            <p:spPr>
              <a:xfrm>
                <a:off x="93443" y="1314867"/>
                <a:ext cx="1034540" cy="140164"/>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grpSp>
        <p:grpSp>
          <p:nvGrpSpPr>
            <p:cNvPr id="25" name="Group 24">
              <a:extLst>
                <a:ext uri="{FF2B5EF4-FFF2-40B4-BE49-F238E27FC236}">
                  <a16:creationId xmlns:a16="http://schemas.microsoft.com/office/drawing/2014/main" id="{5CEA1E83-6F0A-214E-9E50-D6ADDFC589A7}"/>
                </a:ext>
              </a:extLst>
            </p:cNvPr>
            <p:cNvGrpSpPr/>
            <p:nvPr/>
          </p:nvGrpSpPr>
          <p:grpSpPr>
            <a:xfrm>
              <a:off x="6303421" y="30915"/>
              <a:ext cx="1287780" cy="1005047"/>
              <a:chOff x="4444772" y="101146"/>
              <a:chExt cx="1287780" cy="1005047"/>
            </a:xfrm>
          </p:grpSpPr>
          <p:sp>
            <p:nvSpPr>
              <p:cNvPr id="26" name="Text Box 156">
                <a:extLst>
                  <a:ext uri="{FF2B5EF4-FFF2-40B4-BE49-F238E27FC236}">
                    <a16:creationId xmlns:a16="http://schemas.microsoft.com/office/drawing/2014/main" id="{6BD85FDE-F0F4-E047-8202-5934928D2872}"/>
                  </a:ext>
                </a:extLst>
              </p:cNvPr>
              <p:cNvSpPr txBox="1"/>
              <p:nvPr/>
            </p:nvSpPr>
            <p:spPr>
              <a:xfrm>
                <a:off x="4444772" y="101146"/>
                <a:ext cx="1287780" cy="1005047"/>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spcAft>
                    <a:spcPts val="0"/>
                  </a:spcAft>
                </a:pPr>
                <a:r>
                  <a:rPr lang="en-US" sz="1200" dirty="0">
                    <a:effectLst/>
                    <a:latin typeface="Arial" panose="020B0604020202020204" pitchFamily="34" charset="0"/>
                    <a:ea typeface="Times New Roman" panose="02020603050405020304" pitchFamily="18" charset="0"/>
                  </a:rPr>
                  <a:t> </a:t>
                </a:r>
                <a:endParaRPr lang="en-JP" sz="1200" dirty="0">
                  <a:effectLst/>
                  <a:latin typeface="Times New Roman" panose="02020603050405020304" pitchFamily="18" charset="0"/>
                  <a:ea typeface="Times New Roman" panose="02020603050405020304" pitchFamily="18" charset="0"/>
                </a:endParaRPr>
              </a:p>
              <a:p>
                <a:pPr>
                  <a:spcAft>
                    <a:spcPts val="0"/>
                  </a:spcAft>
                </a:pPr>
                <a:r>
                  <a:rPr lang="en-US" sz="1200" dirty="0">
                    <a:effectLst/>
                    <a:latin typeface="Arial" panose="020B0604020202020204" pitchFamily="34" charset="0"/>
                    <a:ea typeface="Times New Roman" panose="02020603050405020304" pitchFamily="18" charset="0"/>
                  </a:rPr>
                  <a:t>Training loss</a:t>
                </a:r>
                <a:endParaRPr lang="en-JP" sz="1200" dirty="0">
                  <a:effectLst/>
                  <a:latin typeface="Times New Roman" panose="02020603050405020304" pitchFamily="18" charset="0"/>
                  <a:ea typeface="Times New Roman" panose="02020603050405020304" pitchFamily="18" charset="0"/>
                </a:endParaRPr>
              </a:p>
              <a:p>
                <a:pPr>
                  <a:spcAft>
                    <a:spcPts val="0"/>
                  </a:spcAft>
                </a:pPr>
                <a:r>
                  <a:rPr lang="en-US" sz="1200" dirty="0">
                    <a:effectLst/>
                    <a:latin typeface="Arial" panose="020B0604020202020204" pitchFamily="34" charset="0"/>
                    <a:ea typeface="Times New Roman" panose="02020603050405020304" pitchFamily="18" charset="0"/>
                  </a:rPr>
                  <a:t> </a:t>
                </a:r>
                <a:endParaRPr lang="en-JP" sz="1200" dirty="0">
                  <a:effectLst/>
                  <a:latin typeface="Times New Roman" panose="02020603050405020304" pitchFamily="18" charset="0"/>
                  <a:ea typeface="Times New Roman" panose="02020603050405020304" pitchFamily="18" charset="0"/>
                </a:endParaRPr>
              </a:p>
              <a:p>
                <a:pPr>
                  <a:spcAft>
                    <a:spcPts val="0"/>
                  </a:spcAft>
                </a:pPr>
                <a:r>
                  <a:rPr lang="en-US" sz="1200" dirty="0">
                    <a:effectLst/>
                    <a:latin typeface="Arial" panose="020B0604020202020204" pitchFamily="34" charset="0"/>
                    <a:ea typeface="Times New Roman" panose="02020603050405020304" pitchFamily="18" charset="0"/>
                  </a:rPr>
                  <a:t>Validation loss</a:t>
                </a:r>
                <a:endParaRPr lang="en-JP" sz="1200" dirty="0">
                  <a:effectLst/>
                  <a:latin typeface="Times New Roman" panose="02020603050405020304" pitchFamily="18" charset="0"/>
                  <a:ea typeface="Times New Roman" panose="02020603050405020304" pitchFamily="18" charset="0"/>
                </a:endParaRPr>
              </a:p>
            </p:txBody>
          </p:sp>
          <p:cxnSp>
            <p:nvCxnSpPr>
              <p:cNvPr id="27" name="Straight Connector 26">
                <a:extLst>
                  <a:ext uri="{FF2B5EF4-FFF2-40B4-BE49-F238E27FC236}">
                    <a16:creationId xmlns:a16="http://schemas.microsoft.com/office/drawing/2014/main" id="{6B1D8982-6AB9-F641-A3DA-356EDAE84217}"/>
                  </a:ext>
                </a:extLst>
              </p:cNvPr>
              <p:cNvCxnSpPr/>
              <p:nvPr/>
            </p:nvCxnSpPr>
            <p:spPr>
              <a:xfrm>
                <a:off x="4538187" y="595570"/>
                <a:ext cx="1034102" cy="0"/>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4367A903-AC1D-894B-80C8-9643519340CA}"/>
                  </a:ext>
                </a:extLst>
              </p:cNvPr>
              <p:cNvCxnSpPr/>
              <p:nvPr/>
            </p:nvCxnSpPr>
            <p:spPr>
              <a:xfrm>
                <a:off x="4538187" y="937242"/>
                <a:ext cx="1034102" cy="0"/>
              </a:xfrm>
              <a:prstGeom prst="line">
                <a:avLst/>
              </a:prstGeom>
              <a:ln w="38100">
                <a:solidFill>
                  <a:schemeClr val="tx1"/>
                </a:solidFill>
                <a:prstDash val="soli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32767103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group of purple flowers&#10;&#10;Description automatically generated">
            <a:extLst>
              <a:ext uri="{FF2B5EF4-FFF2-40B4-BE49-F238E27FC236}">
                <a16:creationId xmlns:a16="http://schemas.microsoft.com/office/drawing/2014/main" id="{4F8C4677-AC08-3B42-83A6-80728DD1668F}"/>
              </a:ext>
            </a:extLst>
          </p:cNvPr>
          <p:cNvPicPr>
            <a:picLocks noChangeAspect="1"/>
          </p:cNvPicPr>
          <p:nvPr/>
        </p:nvPicPr>
        <p:blipFill>
          <a:blip r:embed="rId3"/>
          <a:stretch>
            <a:fillRect/>
          </a:stretch>
        </p:blipFill>
        <p:spPr>
          <a:xfrm>
            <a:off x="490654" y="2230503"/>
            <a:ext cx="8162692" cy="4554820"/>
          </a:xfrm>
          <a:prstGeom prst="rect">
            <a:avLst/>
          </a:prstGeom>
        </p:spPr>
      </p:pic>
      <p:sp>
        <p:nvSpPr>
          <p:cNvPr id="2" name="Title 1">
            <a:extLst>
              <a:ext uri="{FF2B5EF4-FFF2-40B4-BE49-F238E27FC236}">
                <a16:creationId xmlns:a16="http://schemas.microsoft.com/office/drawing/2014/main" id="{42627CA8-3E9F-354B-A826-05F686B23750}"/>
              </a:ext>
            </a:extLst>
          </p:cNvPr>
          <p:cNvSpPr>
            <a:spLocks noGrp="1"/>
          </p:cNvSpPr>
          <p:nvPr>
            <p:ph type="title"/>
          </p:nvPr>
        </p:nvSpPr>
        <p:spPr/>
        <p:txBody>
          <a:bodyPr/>
          <a:lstStyle/>
          <a:p>
            <a:r>
              <a:rPr lang="en-JP" dirty="0"/>
              <a:t>Results</a:t>
            </a:r>
          </a:p>
        </p:txBody>
      </p:sp>
      <p:sp>
        <p:nvSpPr>
          <p:cNvPr id="3" name="Content Placeholder 2">
            <a:extLst>
              <a:ext uri="{FF2B5EF4-FFF2-40B4-BE49-F238E27FC236}">
                <a16:creationId xmlns:a16="http://schemas.microsoft.com/office/drawing/2014/main" id="{5A05A5A8-2FED-F04E-B931-7D86C6732A9D}"/>
              </a:ext>
            </a:extLst>
          </p:cNvPr>
          <p:cNvSpPr>
            <a:spLocks noGrp="1"/>
          </p:cNvSpPr>
          <p:nvPr>
            <p:ph idx="1"/>
          </p:nvPr>
        </p:nvSpPr>
        <p:spPr/>
        <p:txBody>
          <a:bodyPr/>
          <a:lstStyle/>
          <a:p>
            <a:r>
              <a:rPr lang="en-JP" dirty="0"/>
              <a:t>KNN (k=5)</a:t>
            </a:r>
          </a:p>
        </p:txBody>
      </p:sp>
      <p:sp>
        <p:nvSpPr>
          <p:cNvPr id="4" name="Slide Number Placeholder 3">
            <a:extLst>
              <a:ext uri="{FF2B5EF4-FFF2-40B4-BE49-F238E27FC236}">
                <a16:creationId xmlns:a16="http://schemas.microsoft.com/office/drawing/2014/main" id="{536CAE27-AD4E-334B-AAB3-8558FF829749}"/>
              </a:ext>
            </a:extLst>
          </p:cNvPr>
          <p:cNvSpPr>
            <a:spLocks noGrp="1"/>
          </p:cNvSpPr>
          <p:nvPr>
            <p:ph type="sldNum" sz="quarter" idx="12"/>
          </p:nvPr>
        </p:nvSpPr>
        <p:spPr/>
        <p:txBody>
          <a:bodyPr/>
          <a:lstStyle/>
          <a:p>
            <a:fld id="{1496A917-549B-0E4E-84B0-9841174236B4}" type="slidenum">
              <a:rPr lang="en-JP" smtClean="0"/>
              <a:pPr/>
              <a:t>44</a:t>
            </a:fld>
            <a:endParaRPr lang="en-JP" dirty="0"/>
          </a:p>
        </p:txBody>
      </p:sp>
      <p:pic>
        <p:nvPicPr>
          <p:cNvPr id="22" name="Picture 21" descr="A picture containing object, clock&#10;&#10;Description automatically generated">
            <a:extLst>
              <a:ext uri="{FF2B5EF4-FFF2-40B4-BE49-F238E27FC236}">
                <a16:creationId xmlns:a16="http://schemas.microsoft.com/office/drawing/2014/main" id="{DCBC6811-0EC7-E143-A5CA-FCA39B1EC7AD}"/>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6081132" y="183078"/>
            <a:ext cx="2772719" cy="2000749"/>
          </a:xfrm>
          <a:prstGeom prst="rect">
            <a:avLst/>
          </a:prstGeom>
        </p:spPr>
      </p:pic>
      <p:grpSp>
        <p:nvGrpSpPr>
          <p:cNvPr id="23" name="Group 22">
            <a:extLst>
              <a:ext uri="{FF2B5EF4-FFF2-40B4-BE49-F238E27FC236}">
                <a16:creationId xmlns:a16="http://schemas.microsoft.com/office/drawing/2014/main" id="{B1739CAB-8E8D-8645-9579-77565A51657C}"/>
              </a:ext>
            </a:extLst>
          </p:cNvPr>
          <p:cNvGrpSpPr/>
          <p:nvPr/>
        </p:nvGrpSpPr>
        <p:grpSpPr>
          <a:xfrm>
            <a:off x="3437287" y="30915"/>
            <a:ext cx="2622267" cy="1788828"/>
            <a:chOff x="6303421" y="30915"/>
            <a:chExt cx="2622267" cy="1788828"/>
          </a:xfrm>
        </p:grpSpPr>
        <p:grpSp>
          <p:nvGrpSpPr>
            <p:cNvPr id="24" name="Group 23">
              <a:extLst>
                <a:ext uri="{FF2B5EF4-FFF2-40B4-BE49-F238E27FC236}">
                  <a16:creationId xmlns:a16="http://schemas.microsoft.com/office/drawing/2014/main" id="{637D6DF6-7309-B64B-80A1-A53E5898F499}"/>
                </a:ext>
              </a:extLst>
            </p:cNvPr>
            <p:cNvGrpSpPr/>
            <p:nvPr/>
          </p:nvGrpSpPr>
          <p:grpSpPr>
            <a:xfrm>
              <a:off x="7637908" y="229754"/>
              <a:ext cx="1287780" cy="1589989"/>
              <a:chOff x="0" y="-1"/>
              <a:chExt cx="1288170" cy="1590002"/>
            </a:xfrm>
          </p:grpSpPr>
          <p:sp>
            <p:nvSpPr>
              <p:cNvPr id="29" name="Text Box 156">
                <a:extLst>
                  <a:ext uri="{FF2B5EF4-FFF2-40B4-BE49-F238E27FC236}">
                    <a16:creationId xmlns:a16="http://schemas.microsoft.com/office/drawing/2014/main" id="{3D99078B-C30D-EE4C-A23F-B96E3AC057F3}"/>
                  </a:ext>
                </a:extLst>
              </p:cNvPr>
              <p:cNvSpPr txBox="1"/>
              <p:nvPr/>
            </p:nvSpPr>
            <p:spPr>
              <a:xfrm>
                <a:off x="0" y="-1"/>
                <a:ext cx="1288170" cy="1590002"/>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spcAft>
                    <a:spcPts val="0"/>
                  </a:spcAft>
                </a:pPr>
                <a:r>
                  <a:rPr lang="en-US" sz="1200" dirty="0">
                    <a:effectLst/>
                    <a:latin typeface="Arial" panose="020B0604020202020204" pitchFamily="34" charset="0"/>
                    <a:ea typeface="Times New Roman" panose="02020603050405020304" pitchFamily="18" charset="0"/>
                  </a:rPr>
                  <a:t>MLP  </a:t>
                </a:r>
                <a:r>
                  <a:rPr lang="en-US" sz="1200" dirty="0">
                    <a:solidFill>
                      <a:srgbClr val="000000"/>
                    </a:solidFill>
                    <a:effectLst/>
                    <a:latin typeface="Arial" panose="020B0604020202020204" pitchFamily="34" charset="0"/>
                    <a:ea typeface="Times New Roman" panose="02020603050405020304" pitchFamily="18" charset="0"/>
                  </a:rPr>
                  <a:t>          </a:t>
                </a:r>
                <a:r>
                  <a:rPr lang="en-US" sz="1200" dirty="0">
                    <a:effectLst/>
                    <a:latin typeface="Arial" panose="020B0604020202020204" pitchFamily="34" charset="0"/>
                    <a:ea typeface="Times New Roman" panose="02020603050405020304" pitchFamily="18" charset="0"/>
                  </a:rPr>
                  <a:t>        </a:t>
                </a:r>
                <a:endParaRPr lang="en-JP" sz="1200" dirty="0">
                  <a:effectLst/>
                  <a:latin typeface="Times New Roman" panose="02020603050405020304" pitchFamily="18" charset="0"/>
                  <a:ea typeface="Times New Roman" panose="02020603050405020304" pitchFamily="18" charset="0"/>
                </a:endParaRPr>
              </a:p>
              <a:p>
                <a:pPr>
                  <a:spcAft>
                    <a:spcPts val="0"/>
                  </a:spcAft>
                </a:pPr>
                <a:r>
                  <a:rPr lang="en-US" sz="1200" dirty="0">
                    <a:effectLst/>
                    <a:latin typeface="Arial" panose="020B0604020202020204" pitchFamily="34" charset="0"/>
                    <a:ea typeface="Times New Roman" panose="02020603050405020304" pitchFamily="18" charset="0"/>
                  </a:rPr>
                  <a:t> </a:t>
                </a:r>
                <a:endParaRPr lang="en-JP" sz="1200" dirty="0">
                  <a:effectLst/>
                  <a:latin typeface="Times New Roman" panose="02020603050405020304" pitchFamily="18" charset="0"/>
                  <a:ea typeface="Times New Roman" panose="02020603050405020304" pitchFamily="18" charset="0"/>
                </a:endParaRPr>
              </a:p>
              <a:p>
                <a:pPr>
                  <a:spcAft>
                    <a:spcPts val="0"/>
                  </a:spcAft>
                </a:pPr>
                <a:r>
                  <a:rPr lang="en-US" sz="1200" dirty="0">
                    <a:effectLst/>
                    <a:latin typeface="Arial" panose="020B0604020202020204" pitchFamily="34" charset="0"/>
                    <a:ea typeface="Times New Roman" panose="02020603050405020304" pitchFamily="18" charset="0"/>
                  </a:rPr>
                  <a:t>1D CNN</a:t>
                </a:r>
                <a:endParaRPr lang="en-JP" sz="1200" dirty="0">
                  <a:effectLst/>
                  <a:latin typeface="Times New Roman" panose="02020603050405020304" pitchFamily="18" charset="0"/>
                  <a:ea typeface="Times New Roman" panose="02020603050405020304" pitchFamily="18" charset="0"/>
                </a:endParaRPr>
              </a:p>
              <a:p>
                <a:pPr>
                  <a:spcAft>
                    <a:spcPts val="0"/>
                  </a:spcAft>
                </a:pPr>
                <a:r>
                  <a:rPr lang="en-US" sz="1200" dirty="0">
                    <a:effectLst/>
                    <a:latin typeface="Arial" panose="020B0604020202020204" pitchFamily="34" charset="0"/>
                    <a:ea typeface="Times New Roman" panose="02020603050405020304" pitchFamily="18" charset="0"/>
                  </a:rPr>
                  <a:t> </a:t>
                </a:r>
                <a:endParaRPr lang="en-JP" sz="1200" dirty="0">
                  <a:effectLst/>
                  <a:latin typeface="Times New Roman" panose="02020603050405020304" pitchFamily="18" charset="0"/>
                  <a:ea typeface="Times New Roman" panose="02020603050405020304" pitchFamily="18" charset="0"/>
                </a:endParaRPr>
              </a:p>
              <a:p>
                <a:pPr>
                  <a:spcAft>
                    <a:spcPts val="0"/>
                  </a:spcAft>
                </a:pPr>
                <a:r>
                  <a:rPr lang="en-US" sz="1200" dirty="0">
                    <a:effectLst/>
                    <a:latin typeface="Arial" panose="020B0604020202020204" pitchFamily="34" charset="0"/>
                    <a:ea typeface="Times New Roman" panose="02020603050405020304" pitchFamily="18" charset="0"/>
                  </a:rPr>
                  <a:t>KNN (k=3)</a:t>
                </a:r>
                <a:endParaRPr lang="en-JP" sz="1200" dirty="0">
                  <a:effectLst/>
                  <a:latin typeface="Times New Roman" panose="02020603050405020304" pitchFamily="18" charset="0"/>
                  <a:ea typeface="Times New Roman" panose="02020603050405020304" pitchFamily="18" charset="0"/>
                </a:endParaRPr>
              </a:p>
              <a:p>
                <a:pPr>
                  <a:spcAft>
                    <a:spcPts val="0"/>
                  </a:spcAft>
                </a:pPr>
                <a:r>
                  <a:rPr lang="en-US" sz="1200" dirty="0">
                    <a:effectLst/>
                    <a:latin typeface="Arial" panose="020B0604020202020204" pitchFamily="34" charset="0"/>
                    <a:ea typeface="Times New Roman" panose="02020603050405020304" pitchFamily="18" charset="0"/>
                  </a:rPr>
                  <a:t> </a:t>
                </a:r>
                <a:endParaRPr lang="en-JP" sz="1200" dirty="0">
                  <a:effectLst/>
                  <a:latin typeface="Times New Roman" panose="02020603050405020304" pitchFamily="18" charset="0"/>
                  <a:ea typeface="Times New Roman" panose="02020603050405020304" pitchFamily="18" charset="0"/>
                </a:endParaRPr>
              </a:p>
              <a:p>
                <a:pPr>
                  <a:spcAft>
                    <a:spcPts val="0"/>
                  </a:spcAft>
                </a:pPr>
                <a:r>
                  <a:rPr lang="en-US" sz="1200" dirty="0">
                    <a:effectLst/>
                    <a:latin typeface="Arial" panose="020B0604020202020204" pitchFamily="34" charset="0"/>
                    <a:ea typeface="Times New Roman" panose="02020603050405020304" pitchFamily="18" charset="0"/>
                  </a:rPr>
                  <a:t>KNN (k=5)</a:t>
                </a:r>
                <a:endParaRPr lang="en-JP" sz="1200" dirty="0">
                  <a:effectLst/>
                  <a:latin typeface="Times New Roman" panose="02020603050405020304" pitchFamily="18" charset="0"/>
                  <a:ea typeface="Times New Roman" panose="02020603050405020304" pitchFamily="18" charset="0"/>
                </a:endParaRPr>
              </a:p>
              <a:p>
                <a:pPr>
                  <a:spcAft>
                    <a:spcPts val="0"/>
                  </a:spcAft>
                </a:pPr>
                <a:r>
                  <a:rPr lang="en-US" sz="1200" dirty="0">
                    <a:effectLst/>
                    <a:latin typeface="Arial" panose="020B0604020202020204" pitchFamily="34" charset="0"/>
                    <a:ea typeface="Times New Roman" panose="02020603050405020304" pitchFamily="18" charset="0"/>
                  </a:rPr>
                  <a:t> </a:t>
                </a:r>
                <a:endParaRPr lang="en-JP" sz="1200" dirty="0">
                  <a:effectLst/>
                  <a:latin typeface="Times New Roman" panose="02020603050405020304" pitchFamily="18" charset="0"/>
                  <a:ea typeface="Times New Roman" panose="02020603050405020304" pitchFamily="18" charset="0"/>
                </a:endParaRPr>
              </a:p>
            </p:txBody>
          </p:sp>
          <p:sp>
            <p:nvSpPr>
              <p:cNvPr id="30" name="Rectangle 29">
                <a:extLst>
                  <a:ext uri="{FF2B5EF4-FFF2-40B4-BE49-F238E27FC236}">
                    <a16:creationId xmlns:a16="http://schemas.microsoft.com/office/drawing/2014/main" id="{CD8AE1DD-4C5A-0043-9DF0-A8A92E6082CC}"/>
                  </a:ext>
                </a:extLst>
              </p:cNvPr>
              <p:cNvSpPr/>
              <p:nvPr/>
            </p:nvSpPr>
            <p:spPr>
              <a:xfrm>
                <a:off x="93443" y="233605"/>
                <a:ext cx="1034540" cy="140164"/>
              </a:xfrm>
              <a:prstGeom prst="rect">
                <a:avLst/>
              </a:prstGeom>
              <a:solidFill>
                <a:srgbClr val="52A55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31" name="Rectangle 30">
                <a:extLst>
                  <a:ext uri="{FF2B5EF4-FFF2-40B4-BE49-F238E27FC236}">
                    <a16:creationId xmlns:a16="http://schemas.microsoft.com/office/drawing/2014/main" id="{454EF156-0438-5443-B5D5-BA40E2153066}"/>
                  </a:ext>
                </a:extLst>
              </p:cNvPr>
              <p:cNvSpPr/>
              <p:nvPr/>
            </p:nvSpPr>
            <p:spPr>
              <a:xfrm>
                <a:off x="93443" y="567329"/>
                <a:ext cx="1034540" cy="14016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32" name="Rectangle 31">
                <a:extLst>
                  <a:ext uri="{FF2B5EF4-FFF2-40B4-BE49-F238E27FC236}">
                    <a16:creationId xmlns:a16="http://schemas.microsoft.com/office/drawing/2014/main" id="{45C4BD37-3EF3-AD44-8CBB-98516347E0A5}"/>
                  </a:ext>
                </a:extLst>
              </p:cNvPr>
              <p:cNvSpPr/>
              <p:nvPr/>
            </p:nvSpPr>
            <p:spPr>
              <a:xfrm>
                <a:off x="93443" y="934425"/>
                <a:ext cx="1034540" cy="140164"/>
              </a:xfrm>
              <a:prstGeom prst="rect">
                <a:avLst/>
              </a:prstGeom>
              <a:solidFill>
                <a:srgbClr val="FDAC2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33" name="Rectangle 32">
                <a:extLst>
                  <a:ext uri="{FF2B5EF4-FFF2-40B4-BE49-F238E27FC236}">
                    <a16:creationId xmlns:a16="http://schemas.microsoft.com/office/drawing/2014/main" id="{D3AB9DB3-3C17-C24C-A913-0A985F1BBB9A}"/>
                  </a:ext>
                </a:extLst>
              </p:cNvPr>
              <p:cNvSpPr/>
              <p:nvPr/>
            </p:nvSpPr>
            <p:spPr>
              <a:xfrm>
                <a:off x="93443" y="1314867"/>
                <a:ext cx="1034540" cy="140164"/>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grpSp>
        <p:grpSp>
          <p:nvGrpSpPr>
            <p:cNvPr id="25" name="Group 24">
              <a:extLst>
                <a:ext uri="{FF2B5EF4-FFF2-40B4-BE49-F238E27FC236}">
                  <a16:creationId xmlns:a16="http://schemas.microsoft.com/office/drawing/2014/main" id="{E757A982-91C0-2B49-A532-B028C5D704E8}"/>
                </a:ext>
              </a:extLst>
            </p:cNvPr>
            <p:cNvGrpSpPr/>
            <p:nvPr/>
          </p:nvGrpSpPr>
          <p:grpSpPr>
            <a:xfrm>
              <a:off x="6303421" y="30915"/>
              <a:ext cx="1287780" cy="1005047"/>
              <a:chOff x="4444772" y="101146"/>
              <a:chExt cx="1287780" cy="1005047"/>
            </a:xfrm>
          </p:grpSpPr>
          <p:sp>
            <p:nvSpPr>
              <p:cNvPr id="26" name="Text Box 156">
                <a:extLst>
                  <a:ext uri="{FF2B5EF4-FFF2-40B4-BE49-F238E27FC236}">
                    <a16:creationId xmlns:a16="http://schemas.microsoft.com/office/drawing/2014/main" id="{44BB6437-D6F7-9B4F-AAC3-43FF4B3BE10C}"/>
                  </a:ext>
                </a:extLst>
              </p:cNvPr>
              <p:cNvSpPr txBox="1"/>
              <p:nvPr/>
            </p:nvSpPr>
            <p:spPr>
              <a:xfrm>
                <a:off x="4444772" y="101146"/>
                <a:ext cx="1287780" cy="1005047"/>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spcAft>
                    <a:spcPts val="0"/>
                  </a:spcAft>
                </a:pPr>
                <a:r>
                  <a:rPr lang="en-US" sz="1200" dirty="0">
                    <a:effectLst/>
                    <a:latin typeface="Arial" panose="020B0604020202020204" pitchFamily="34" charset="0"/>
                    <a:ea typeface="Times New Roman" panose="02020603050405020304" pitchFamily="18" charset="0"/>
                  </a:rPr>
                  <a:t> </a:t>
                </a:r>
                <a:endParaRPr lang="en-JP" sz="1200" dirty="0">
                  <a:effectLst/>
                  <a:latin typeface="Times New Roman" panose="02020603050405020304" pitchFamily="18" charset="0"/>
                  <a:ea typeface="Times New Roman" panose="02020603050405020304" pitchFamily="18" charset="0"/>
                </a:endParaRPr>
              </a:p>
              <a:p>
                <a:pPr>
                  <a:spcAft>
                    <a:spcPts val="0"/>
                  </a:spcAft>
                </a:pPr>
                <a:r>
                  <a:rPr lang="en-US" sz="1200" dirty="0">
                    <a:effectLst/>
                    <a:latin typeface="Arial" panose="020B0604020202020204" pitchFamily="34" charset="0"/>
                    <a:ea typeface="Times New Roman" panose="02020603050405020304" pitchFamily="18" charset="0"/>
                  </a:rPr>
                  <a:t>Training loss</a:t>
                </a:r>
                <a:endParaRPr lang="en-JP" sz="1200" dirty="0">
                  <a:effectLst/>
                  <a:latin typeface="Times New Roman" panose="02020603050405020304" pitchFamily="18" charset="0"/>
                  <a:ea typeface="Times New Roman" panose="02020603050405020304" pitchFamily="18" charset="0"/>
                </a:endParaRPr>
              </a:p>
              <a:p>
                <a:pPr>
                  <a:spcAft>
                    <a:spcPts val="0"/>
                  </a:spcAft>
                </a:pPr>
                <a:r>
                  <a:rPr lang="en-US" sz="1200" dirty="0">
                    <a:effectLst/>
                    <a:latin typeface="Arial" panose="020B0604020202020204" pitchFamily="34" charset="0"/>
                    <a:ea typeface="Times New Roman" panose="02020603050405020304" pitchFamily="18" charset="0"/>
                  </a:rPr>
                  <a:t> </a:t>
                </a:r>
                <a:endParaRPr lang="en-JP" sz="1200" dirty="0">
                  <a:effectLst/>
                  <a:latin typeface="Times New Roman" panose="02020603050405020304" pitchFamily="18" charset="0"/>
                  <a:ea typeface="Times New Roman" panose="02020603050405020304" pitchFamily="18" charset="0"/>
                </a:endParaRPr>
              </a:p>
              <a:p>
                <a:pPr>
                  <a:spcAft>
                    <a:spcPts val="0"/>
                  </a:spcAft>
                </a:pPr>
                <a:r>
                  <a:rPr lang="en-US" sz="1200" dirty="0">
                    <a:effectLst/>
                    <a:latin typeface="Arial" panose="020B0604020202020204" pitchFamily="34" charset="0"/>
                    <a:ea typeface="Times New Roman" panose="02020603050405020304" pitchFamily="18" charset="0"/>
                  </a:rPr>
                  <a:t>Validation loss</a:t>
                </a:r>
                <a:endParaRPr lang="en-JP" sz="1200" dirty="0">
                  <a:effectLst/>
                  <a:latin typeface="Times New Roman" panose="02020603050405020304" pitchFamily="18" charset="0"/>
                  <a:ea typeface="Times New Roman" panose="02020603050405020304" pitchFamily="18" charset="0"/>
                </a:endParaRPr>
              </a:p>
            </p:txBody>
          </p:sp>
          <p:cxnSp>
            <p:nvCxnSpPr>
              <p:cNvPr id="27" name="Straight Connector 26">
                <a:extLst>
                  <a:ext uri="{FF2B5EF4-FFF2-40B4-BE49-F238E27FC236}">
                    <a16:creationId xmlns:a16="http://schemas.microsoft.com/office/drawing/2014/main" id="{9E35011B-36B7-644D-8607-6B1C4DE9B446}"/>
                  </a:ext>
                </a:extLst>
              </p:cNvPr>
              <p:cNvCxnSpPr/>
              <p:nvPr/>
            </p:nvCxnSpPr>
            <p:spPr>
              <a:xfrm>
                <a:off x="4538187" y="595570"/>
                <a:ext cx="1034102" cy="0"/>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56945297-27A5-564A-8AE6-A256B8BB9292}"/>
                  </a:ext>
                </a:extLst>
              </p:cNvPr>
              <p:cNvCxnSpPr/>
              <p:nvPr/>
            </p:nvCxnSpPr>
            <p:spPr>
              <a:xfrm>
                <a:off x="4538187" y="937242"/>
                <a:ext cx="1034102" cy="0"/>
              </a:xfrm>
              <a:prstGeom prst="line">
                <a:avLst/>
              </a:prstGeom>
              <a:ln w="38100">
                <a:solidFill>
                  <a:schemeClr val="tx1"/>
                </a:solidFill>
                <a:prstDash val="soli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22384619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A0BBFD-C16B-8940-A167-954C7CA8BAAF}"/>
              </a:ext>
            </a:extLst>
          </p:cNvPr>
          <p:cNvSpPr>
            <a:spLocks noGrp="1"/>
          </p:cNvSpPr>
          <p:nvPr>
            <p:ph type="title"/>
          </p:nvPr>
        </p:nvSpPr>
        <p:spPr/>
        <p:txBody>
          <a:bodyPr/>
          <a:lstStyle/>
          <a:p>
            <a:r>
              <a:rPr lang="en-JP" dirty="0"/>
              <a:t>Conclusions</a:t>
            </a:r>
          </a:p>
        </p:txBody>
      </p:sp>
      <p:sp>
        <p:nvSpPr>
          <p:cNvPr id="3" name="Content Placeholder 2">
            <a:extLst>
              <a:ext uri="{FF2B5EF4-FFF2-40B4-BE49-F238E27FC236}">
                <a16:creationId xmlns:a16="http://schemas.microsoft.com/office/drawing/2014/main" id="{3F251826-3432-A640-A0C2-FEB892A96078}"/>
              </a:ext>
            </a:extLst>
          </p:cNvPr>
          <p:cNvSpPr>
            <a:spLocks noGrp="1"/>
          </p:cNvSpPr>
          <p:nvPr>
            <p:ph idx="1"/>
          </p:nvPr>
        </p:nvSpPr>
        <p:spPr>
          <a:xfrm>
            <a:off x="311727" y="1267690"/>
            <a:ext cx="8520546" cy="5590310"/>
          </a:xfrm>
        </p:spPr>
        <p:txBody>
          <a:bodyPr>
            <a:normAutofit lnSpcReduction="10000"/>
          </a:bodyPr>
          <a:lstStyle/>
          <a:p>
            <a:pPr marL="457200" indent="-457200" algn="just">
              <a:buFont typeface="+mj-lt"/>
              <a:buAutoNum type="arabicPeriod"/>
            </a:pPr>
            <a:r>
              <a:rPr lang="en-US" dirty="0"/>
              <a:t>The successful prediction of KNN also proves that the method we use to generate dataset are feasible. If we have better design for both structure and hyper-parameter, MLP and 1D CNN may also provide precise results. </a:t>
            </a:r>
          </a:p>
          <a:p>
            <a:pPr marL="457200" indent="-457200" algn="just">
              <a:buFont typeface="+mj-lt"/>
              <a:buAutoNum type="arabicPeriod"/>
            </a:pPr>
            <a:r>
              <a:rPr lang="en-US" dirty="0"/>
              <a:t>The different performances between several models also give us a hint, is it possible that the reason of KNN’s better performance is how it operates? That is, nucleation phases collected from earthquakes with similar magnitudes are also similar to each other. The KNN’s algorithm just caters to this feature.</a:t>
            </a:r>
          </a:p>
          <a:p>
            <a:pPr marL="457200" indent="-457200" algn="just">
              <a:buFont typeface="+mj-lt"/>
              <a:buAutoNum type="arabicPeriod"/>
            </a:pPr>
            <a:r>
              <a:rPr lang="en-US" dirty="0"/>
              <a:t>Considering the result of KNN, we may say that using the initial part of P-wave to predict magnitude is possible, this proves some evidence for the nucleation model. </a:t>
            </a:r>
          </a:p>
          <a:p>
            <a:pPr marL="457200" indent="-457200" algn="just">
              <a:buFont typeface="+mj-lt"/>
              <a:buAutoNum type="arabicPeriod"/>
            </a:pPr>
            <a:r>
              <a:rPr lang="en-US" dirty="0"/>
              <a:t>However, small earthquakes usually have shorter nucleation phase than large ones, in some cases P-wave will end in three seconds. Therefore, we cannot completely deny the cascade model.</a:t>
            </a:r>
            <a:endParaRPr lang="en-JP" dirty="0"/>
          </a:p>
          <a:p>
            <a:endParaRPr lang="en-JP" dirty="0"/>
          </a:p>
        </p:txBody>
      </p:sp>
      <p:sp>
        <p:nvSpPr>
          <p:cNvPr id="4" name="Slide Number Placeholder 3">
            <a:extLst>
              <a:ext uri="{FF2B5EF4-FFF2-40B4-BE49-F238E27FC236}">
                <a16:creationId xmlns:a16="http://schemas.microsoft.com/office/drawing/2014/main" id="{51FEFE56-F833-AD4B-947C-276DB70D3B07}"/>
              </a:ext>
            </a:extLst>
          </p:cNvPr>
          <p:cNvSpPr>
            <a:spLocks noGrp="1"/>
          </p:cNvSpPr>
          <p:nvPr>
            <p:ph type="sldNum" sz="quarter" idx="12"/>
          </p:nvPr>
        </p:nvSpPr>
        <p:spPr/>
        <p:txBody>
          <a:bodyPr/>
          <a:lstStyle/>
          <a:p>
            <a:fld id="{1496A917-549B-0E4E-84B0-9841174236B4}" type="slidenum">
              <a:rPr lang="en-JP" smtClean="0"/>
              <a:pPr/>
              <a:t>45</a:t>
            </a:fld>
            <a:endParaRPr lang="en-JP" dirty="0"/>
          </a:p>
        </p:txBody>
      </p:sp>
    </p:spTree>
    <p:extLst>
      <p:ext uri="{BB962C8B-B14F-4D97-AF65-F5344CB8AC3E}">
        <p14:creationId xmlns:p14="http://schemas.microsoft.com/office/powerpoint/2010/main" val="5416757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6CBF69-0925-EC4F-BF85-1E734A8F5219}"/>
              </a:ext>
            </a:extLst>
          </p:cNvPr>
          <p:cNvSpPr>
            <a:spLocks noGrp="1"/>
          </p:cNvSpPr>
          <p:nvPr>
            <p:ph type="title"/>
          </p:nvPr>
        </p:nvSpPr>
        <p:spPr/>
        <p:txBody>
          <a:bodyPr/>
          <a:lstStyle/>
          <a:p>
            <a:r>
              <a:rPr lang="en-US" dirty="0"/>
              <a:t>Introduction</a:t>
            </a:r>
            <a:endParaRPr lang="en-JP" dirty="0"/>
          </a:p>
        </p:txBody>
      </p:sp>
      <p:sp>
        <p:nvSpPr>
          <p:cNvPr id="3" name="Content Placeholder 2">
            <a:extLst>
              <a:ext uri="{FF2B5EF4-FFF2-40B4-BE49-F238E27FC236}">
                <a16:creationId xmlns:a16="http://schemas.microsoft.com/office/drawing/2014/main" id="{A3D55116-C9E1-8345-8205-BCCF3E97FEC1}"/>
              </a:ext>
            </a:extLst>
          </p:cNvPr>
          <p:cNvSpPr>
            <a:spLocks noGrp="1"/>
          </p:cNvSpPr>
          <p:nvPr>
            <p:ph idx="1"/>
          </p:nvPr>
        </p:nvSpPr>
        <p:spPr/>
        <p:txBody>
          <a:bodyPr/>
          <a:lstStyle/>
          <a:p>
            <a:r>
              <a:rPr lang="en-US" dirty="0"/>
              <a:t>Nucleation phase and debate between two models</a:t>
            </a:r>
          </a:p>
          <a:p>
            <a:pPr marL="0" indent="0">
              <a:buNone/>
            </a:pPr>
            <a:endParaRPr lang="en-JP" dirty="0"/>
          </a:p>
        </p:txBody>
      </p:sp>
      <p:sp>
        <p:nvSpPr>
          <p:cNvPr id="4" name="Slide Number Placeholder 3">
            <a:extLst>
              <a:ext uri="{FF2B5EF4-FFF2-40B4-BE49-F238E27FC236}">
                <a16:creationId xmlns:a16="http://schemas.microsoft.com/office/drawing/2014/main" id="{EE93377C-C133-5449-BD39-EEA14BDF52D0}"/>
              </a:ext>
            </a:extLst>
          </p:cNvPr>
          <p:cNvSpPr>
            <a:spLocks noGrp="1"/>
          </p:cNvSpPr>
          <p:nvPr>
            <p:ph type="sldNum" sz="quarter" idx="12"/>
          </p:nvPr>
        </p:nvSpPr>
        <p:spPr/>
        <p:txBody>
          <a:bodyPr/>
          <a:lstStyle/>
          <a:p>
            <a:fld id="{1496A917-549B-0E4E-84B0-9841174236B4}" type="slidenum">
              <a:rPr lang="en-JP" smtClean="0"/>
              <a:t>4</a:t>
            </a:fld>
            <a:endParaRPr lang="en-JP"/>
          </a:p>
        </p:txBody>
      </p:sp>
      <p:grpSp>
        <p:nvGrpSpPr>
          <p:cNvPr id="13" name="Group 12">
            <a:extLst>
              <a:ext uri="{FF2B5EF4-FFF2-40B4-BE49-F238E27FC236}">
                <a16:creationId xmlns:a16="http://schemas.microsoft.com/office/drawing/2014/main" id="{0F4A684B-6910-C446-86CA-331276BBD019}"/>
              </a:ext>
            </a:extLst>
          </p:cNvPr>
          <p:cNvGrpSpPr/>
          <p:nvPr/>
        </p:nvGrpSpPr>
        <p:grpSpPr>
          <a:xfrm>
            <a:off x="-5173999" y="2471474"/>
            <a:ext cx="4465358" cy="3447859"/>
            <a:chOff x="3378777" y="3138571"/>
            <a:chExt cx="2171123" cy="1676400"/>
          </a:xfrm>
        </p:grpSpPr>
        <p:sp>
          <p:nvSpPr>
            <p:cNvPr id="8" name="Rectangle 7">
              <a:extLst>
                <a:ext uri="{FF2B5EF4-FFF2-40B4-BE49-F238E27FC236}">
                  <a16:creationId xmlns:a16="http://schemas.microsoft.com/office/drawing/2014/main" id="{ECC56CCC-43CE-A748-AD8E-FAE194B2B7BD}"/>
                </a:ext>
              </a:extLst>
            </p:cNvPr>
            <p:cNvSpPr/>
            <p:nvPr/>
          </p:nvSpPr>
          <p:spPr>
            <a:xfrm>
              <a:off x="3378777" y="4084721"/>
              <a:ext cx="209550" cy="730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9" name="Rectangle 8">
              <a:extLst>
                <a:ext uri="{FF2B5EF4-FFF2-40B4-BE49-F238E27FC236}">
                  <a16:creationId xmlns:a16="http://schemas.microsoft.com/office/drawing/2014/main" id="{02B87C33-4548-9C48-8FAE-2CAAAB666537}"/>
                </a:ext>
              </a:extLst>
            </p:cNvPr>
            <p:cNvSpPr/>
            <p:nvPr/>
          </p:nvSpPr>
          <p:spPr>
            <a:xfrm>
              <a:off x="3867727" y="3798971"/>
              <a:ext cx="209550" cy="1016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0" name="Rectangle 9">
              <a:extLst>
                <a:ext uri="{FF2B5EF4-FFF2-40B4-BE49-F238E27FC236}">
                  <a16:creationId xmlns:a16="http://schemas.microsoft.com/office/drawing/2014/main" id="{A8DCC9F4-CEFE-7F43-99E5-F649AC11F5D0}"/>
                </a:ext>
              </a:extLst>
            </p:cNvPr>
            <p:cNvSpPr/>
            <p:nvPr/>
          </p:nvSpPr>
          <p:spPr>
            <a:xfrm>
              <a:off x="4362450" y="3583071"/>
              <a:ext cx="209550" cy="1231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1" name="Rectangle 10">
              <a:extLst>
                <a:ext uri="{FF2B5EF4-FFF2-40B4-BE49-F238E27FC236}">
                  <a16:creationId xmlns:a16="http://schemas.microsoft.com/office/drawing/2014/main" id="{79985FA7-81CA-6F4A-AD54-10536B53F585}"/>
                </a:ext>
              </a:extLst>
            </p:cNvPr>
            <p:cNvSpPr/>
            <p:nvPr/>
          </p:nvSpPr>
          <p:spPr>
            <a:xfrm>
              <a:off x="4851400" y="3348121"/>
              <a:ext cx="209550" cy="14668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2" name="Rectangle 11">
              <a:extLst>
                <a:ext uri="{FF2B5EF4-FFF2-40B4-BE49-F238E27FC236}">
                  <a16:creationId xmlns:a16="http://schemas.microsoft.com/office/drawing/2014/main" id="{B3B3200C-5B94-1D46-82DD-E339CBAC3E20}"/>
                </a:ext>
              </a:extLst>
            </p:cNvPr>
            <p:cNvSpPr/>
            <p:nvPr/>
          </p:nvSpPr>
          <p:spPr>
            <a:xfrm>
              <a:off x="5340350" y="3138571"/>
              <a:ext cx="209550" cy="1676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grpSp>
      <p:sp>
        <p:nvSpPr>
          <p:cNvPr id="14" name="TextBox 13">
            <a:extLst>
              <a:ext uri="{FF2B5EF4-FFF2-40B4-BE49-F238E27FC236}">
                <a16:creationId xmlns:a16="http://schemas.microsoft.com/office/drawing/2014/main" id="{E98C2623-B2CE-4443-A84E-4FA5D7B9FA18}"/>
              </a:ext>
            </a:extLst>
          </p:cNvPr>
          <p:cNvSpPr txBox="1"/>
          <p:nvPr/>
        </p:nvSpPr>
        <p:spPr>
          <a:xfrm>
            <a:off x="-4576891" y="5987019"/>
            <a:ext cx="3271152" cy="369332"/>
          </a:xfrm>
          <a:prstGeom prst="rect">
            <a:avLst/>
          </a:prstGeom>
          <a:noFill/>
        </p:spPr>
        <p:txBody>
          <a:bodyPr wrap="none" rtlCol="0">
            <a:spAutoFit/>
          </a:bodyPr>
          <a:lstStyle/>
          <a:p>
            <a:pPr algn="ctr"/>
            <a:r>
              <a:rPr lang="en-US" dirty="0"/>
              <a:t>Earthquake grow up like domino</a:t>
            </a:r>
            <a:endParaRPr lang="en-JP" dirty="0"/>
          </a:p>
        </p:txBody>
      </p:sp>
      <p:pic>
        <p:nvPicPr>
          <p:cNvPr id="6" name="Picture 5" descr="A screenshot of a cell phone&#10;&#10;Description automatically generated">
            <a:extLst>
              <a:ext uri="{FF2B5EF4-FFF2-40B4-BE49-F238E27FC236}">
                <a16:creationId xmlns:a16="http://schemas.microsoft.com/office/drawing/2014/main" id="{B984C580-3A2A-D446-98C4-1B86866EBEB9}"/>
              </a:ext>
            </a:extLst>
          </p:cNvPr>
          <p:cNvPicPr>
            <a:picLocks noChangeAspect="1"/>
          </p:cNvPicPr>
          <p:nvPr/>
        </p:nvPicPr>
        <p:blipFill>
          <a:blip r:embed="rId3"/>
          <a:stretch>
            <a:fillRect/>
          </a:stretch>
        </p:blipFill>
        <p:spPr>
          <a:xfrm>
            <a:off x="5058386" y="1838446"/>
            <a:ext cx="3395484" cy="4417425"/>
          </a:xfrm>
          <a:prstGeom prst="rect">
            <a:avLst/>
          </a:prstGeom>
        </p:spPr>
      </p:pic>
      <p:sp>
        <p:nvSpPr>
          <p:cNvPr id="16" name="Content Placeholder 2">
            <a:extLst>
              <a:ext uri="{FF2B5EF4-FFF2-40B4-BE49-F238E27FC236}">
                <a16:creationId xmlns:a16="http://schemas.microsoft.com/office/drawing/2014/main" id="{8A5B4127-915C-E249-8EC1-D2EF5536D1F6}"/>
              </a:ext>
            </a:extLst>
          </p:cNvPr>
          <p:cNvSpPr txBox="1">
            <a:spLocks/>
          </p:cNvSpPr>
          <p:nvPr/>
        </p:nvSpPr>
        <p:spPr>
          <a:xfrm>
            <a:off x="311727" y="1665361"/>
            <a:ext cx="4667467" cy="490927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en-US" dirty="0"/>
              <a:t>Cascade model</a:t>
            </a:r>
          </a:p>
          <a:p>
            <a:pPr marL="457200" lvl="1" indent="0" algn="just">
              <a:buNone/>
            </a:pPr>
            <a:r>
              <a:rPr lang="en-US" dirty="0"/>
              <a:t>The cascade model considers that earthquakes initiate at a small patch. Based on the geological conditions and the features of slip, it can grow up to a large earthquake or stop as a small earthquake.</a:t>
            </a:r>
            <a:r>
              <a:rPr lang="en-JP" dirty="0"/>
              <a:t> </a:t>
            </a:r>
            <a:endParaRPr lang="en-US" dirty="0"/>
          </a:p>
          <a:p>
            <a:pPr lvl="2"/>
            <a:endParaRPr lang="en-US" dirty="0"/>
          </a:p>
          <a:p>
            <a:pPr marL="0" indent="0" algn="just">
              <a:buFont typeface="Arial" panose="020B0604020202020204" pitchFamily="34" charset="0"/>
              <a:buNone/>
            </a:pPr>
            <a:endParaRPr lang="en-US" dirty="0"/>
          </a:p>
          <a:p>
            <a:pPr marL="0" indent="0">
              <a:buFont typeface="Arial" panose="020B0604020202020204" pitchFamily="34" charset="0"/>
              <a:buNone/>
            </a:pPr>
            <a:endParaRPr lang="en-JP" dirty="0"/>
          </a:p>
        </p:txBody>
      </p:sp>
      <p:sp>
        <p:nvSpPr>
          <p:cNvPr id="17" name="TextBox 16">
            <a:extLst>
              <a:ext uri="{FF2B5EF4-FFF2-40B4-BE49-F238E27FC236}">
                <a16:creationId xmlns:a16="http://schemas.microsoft.com/office/drawing/2014/main" id="{C544CA8D-A3AA-8249-AED5-661CE14BE0D1}"/>
              </a:ext>
            </a:extLst>
          </p:cNvPr>
          <p:cNvSpPr txBox="1"/>
          <p:nvPr/>
        </p:nvSpPr>
        <p:spPr>
          <a:xfrm>
            <a:off x="1095544" y="6334780"/>
            <a:ext cx="6952912" cy="523220"/>
          </a:xfrm>
          <a:prstGeom prst="rect">
            <a:avLst/>
          </a:prstGeom>
          <a:noFill/>
        </p:spPr>
        <p:txBody>
          <a:bodyPr wrap="square" rtlCol="0">
            <a:spAutoFit/>
          </a:bodyPr>
          <a:lstStyle/>
          <a:p>
            <a:pPr lvl="0"/>
            <a:r>
              <a:rPr lang="en-US" sz="1400" dirty="0"/>
              <a:t>Okuda, Takashi, and Satoshi Ide. "Hierarchical rupture growth evidenced by the initial seismic waveforms." </a:t>
            </a:r>
            <a:r>
              <a:rPr lang="en-US" sz="1400" i="1" dirty="0"/>
              <a:t>Nature communications</a:t>
            </a:r>
            <a:r>
              <a:rPr lang="en-US" sz="1400" dirty="0"/>
              <a:t> 9.1 (2018): 3714.</a:t>
            </a:r>
            <a:endParaRPr lang="en-JP" sz="1400" dirty="0"/>
          </a:p>
        </p:txBody>
      </p:sp>
    </p:spTree>
    <p:extLst>
      <p:ext uri="{BB962C8B-B14F-4D97-AF65-F5344CB8AC3E}">
        <p14:creationId xmlns:p14="http://schemas.microsoft.com/office/powerpoint/2010/main" val="15228775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6CBF69-0925-EC4F-BF85-1E734A8F5219}"/>
              </a:ext>
            </a:extLst>
          </p:cNvPr>
          <p:cNvSpPr>
            <a:spLocks noGrp="1"/>
          </p:cNvSpPr>
          <p:nvPr>
            <p:ph type="title"/>
          </p:nvPr>
        </p:nvSpPr>
        <p:spPr/>
        <p:txBody>
          <a:bodyPr/>
          <a:lstStyle/>
          <a:p>
            <a:r>
              <a:rPr lang="en-US" dirty="0"/>
              <a:t>Introduction</a:t>
            </a:r>
            <a:endParaRPr lang="en-JP" dirty="0"/>
          </a:p>
        </p:txBody>
      </p:sp>
      <p:sp>
        <p:nvSpPr>
          <p:cNvPr id="3" name="Content Placeholder 2">
            <a:extLst>
              <a:ext uri="{FF2B5EF4-FFF2-40B4-BE49-F238E27FC236}">
                <a16:creationId xmlns:a16="http://schemas.microsoft.com/office/drawing/2014/main" id="{A3D55116-C9E1-8345-8205-BCCF3E97FEC1}"/>
              </a:ext>
            </a:extLst>
          </p:cNvPr>
          <p:cNvSpPr>
            <a:spLocks noGrp="1"/>
          </p:cNvSpPr>
          <p:nvPr>
            <p:ph idx="1"/>
          </p:nvPr>
        </p:nvSpPr>
        <p:spPr>
          <a:xfrm>
            <a:off x="311727" y="1267691"/>
            <a:ext cx="8520546" cy="1757110"/>
          </a:xfrm>
        </p:spPr>
        <p:txBody>
          <a:bodyPr>
            <a:normAutofit/>
          </a:bodyPr>
          <a:lstStyle/>
          <a:p>
            <a:r>
              <a:rPr lang="en-US" dirty="0"/>
              <a:t>Nucleation phase and debate between two models</a:t>
            </a:r>
          </a:p>
          <a:p>
            <a:pPr lvl="1"/>
            <a:r>
              <a:rPr lang="en-US" dirty="0"/>
              <a:t>Cascade model</a:t>
            </a:r>
          </a:p>
          <a:p>
            <a:pPr marL="457200" lvl="1" indent="0">
              <a:buNone/>
            </a:pPr>
            <a:r>
              <a:rPr lang="en-US" altLang="en-US" dirty="0"/>
              <a:t>If several hypocenters are close to each other and their waveforms are captured by a same seismometer, then no matter what their magnitudes are, their nucleation phases are</a:t>
            </a:r>
            <a:r>
              <a:rPr lang="zh-CN" altLang="en-US" dirty="0"/>
              <a:t> </a:t>
            </a:r>
            <a:r>
              <a:rPr lang="en-US" altLang="zh-CN" dirty="0"/>
              <a:t>sometimes</a:t>
            </a:r>
            <a:r>
              <a:rPr lang="zh-CN" altLang="en-US" dirty="0"/>
              <a:t> </a:t>
            </a:r>
            <a:r>
              <a:rPr lang="en-US" altLang="en-US" dirty="0"/>
              <a:t>similar.</a:t>
            </a:r>
          </a:p>
          <a:p>
            <a:pPr marL="0" indent="0" algn="just">
              <a:buNone/>
            </a:pPr>
            <a:endParaRPr lang="en-US" sz="2400" dirty="0"/>
          </a:p>
          <a:p>
            <a:pPr marL="0" indent="0">
              <a:buNone/>
            </a:pPr>
            <a:endParaRPr lang="en-JP" dirty="0"/>
          </a:p>
          <a:p>
            <a:pPr marL="0" indent="0">
              <a:buNone/>
            </a:pPr>
            <a:endParaRPr lang="en-JP" dirty="0"/>
          </a:p>
          <a:p>
            <a:pPr marL="0" indent="0">
              <a:buNone/>
            </a:pPr>
            <a:endParaRPr lang="en-JP" dirty="0"/>
          </a:p>
          <a:p>
            <a:pPr marL="0" indent="0">
              <a:buNone/>
            </a:pPr>
            <a:endParaRPr lang="en-JP" dirty="0"/>
          </a:p>
          <a:p>
            <a:pPr marL="0" indent="0">
              <a:buNone/>
            </a:pPr>
            <a:endParaRPr lang="en-JP" dirty="0"/>
          </a:p>
        </p:txBody>
      </p:sp>
      <p:sp>
        <p:nvSpPr>
          <p:cNvPr id="4" name="Slide Number Placeholder 3">
            <a:extLst>
              <a:ext uri="{FF2B5EF4-FFF2-40B4-BE49-F238E27FC236}">
                <a16:creationId xmlns:a16="http://schemas.microsoft.com/office/drawing/2014/main" id="{EE93377C-C133-5449-BD39-EEA14BDF52D0}"/>
              </a:ext>
            </a:extLst>
          </p:cNvPr>
          <p:cNvSpPr>
            <a:spLocks noGrp="1"/>
          </p:cNvSpPr>
          <p:nvPr>
            <p:ph type="sldNum" sz="quarter" idx="12"/>
          </p:nvPr>
        </p:nvSpPr>
        <p:spPr/>
        <p:txBody>
          <a:bodyPr/>
          <a:lstStyle/>
          <a:p>
            <a:fld id="{1496A917-549B-0E4E-84B0-9841174236B4}" type="slidenum">
              <a:rPr lang="en-JP" smtClean="0"/>
              <a:t>5</a:t>
            </a:fld>
            <a:endParaRPr lang="en-JP"/>
          </a:p>
        </p:txBody>
      </p:sp>
      <p:grpSp>
        <p:nvGrpSpPr>
          <p:cNvPr id="6" name="Group 5">
            <a:extLst>
              <a:ext uri="{FF2B5EF4-FFF2-40B4-BE49-F238E27FC236}">
                <a16:creationId xmlns:a16="http://schemas.microsoft.com/office/drawing/2014/main" id="{88647D51-DFAC-474B-9A71-DD51B36037F6}"/>
              </a:ext>
            </a:extLst>
          </p:cNvPr>
          <p:cNvGrpSpPr/>
          <p:nvPr/>
        </p:nvGrpSpPr>
        <p:grpSpPr>
          <a:xfrm>
            <a:off x="824600" y="7334604"/>
            <a:ext cx="7502482" cy="2517308"/>
            <a:chOff x="824600" y="2846329"/>
            <a:chExt cx="7502482" cy="2517308"/>
          </a:xfrm>
        </p:grpSpPr>
        <p:grpSp>
          <p:nvGrpSpPr>
            <p:cNvPr id="13" name="Group 12">
              <a:extLst>
                <a:ext uri="{FF2B5EF4-FFF2-40B4-BE49-F238E27FC236}">
                  <a16:creationId xmlns:a16="http://schemas.microsoft.com/office/drawing/2014/main" id="{0F4A684B-6910-C446-86CA-331276BBD019}"/>
                </a:ext>
              </a:extLst>
            </p:cNvPr>
            <p:cNvGrpSpPr/>
            <p:nvPr/>
          </p:nvGrpSpPr>
          <p:grpSpPr>
            <a:xfrm>
              <a:off x="824600" y="2846329"/>
              <a:ext cx="2501636" cy="2055344"/>
              <a:chOff x="3466162" y="3138571"/>
              <a:chExt cx="2083738" cy="1712000"/>
            </a:xfrm>
          </p:grpSpPr>
          <p:sp>
            <p:nvSpPr>
              <p:cNvPr id="8" name="Rectangle 7">
                <a:extLst>
                  <a:ext uri="{FF2B5EF4-FFF2-40B4-BE49-F238E27FC236}">
                    <a16:creationId xmlns:a16="http://schemas.microsoft.com/office/drawing/2014/main" id="{ECC56CCC-43CE-A748-AD8E-FAE194B2B7BD}"/>
                  </a:ext>
                </a:extLst>
              </p:cNvPr>
              <p:cNvSpPr/>
              <p:nvPr/>
            </p:nvSpPr>
            <p:spPr>
              <a:xfrm rot="2532310">
                <a:off x="3466162" y="4108994"/>
                <a:ext cx="209550" cy="730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dirty="0"/>
              </a:p>
            </p:txBody>
          </p:sp>
          <p:sp>
            <p:nvSpPr>
              <p:cNvPr id="9" name="Rectangle 8">
                <a:extLst>
                  <a:ext uri="{FF2B5EF4-FFF2-40B4-BE49-F238E27FC236}">
                    <a16:creationId xmlns:a16="http://schemas.microsoft.com/office/drawing/2014/main" id="{02B87C33-4548-9C48-8FAE-2CAAAB666537}"/>
                  </a:ext>
                </a:extLst>
              </p:cNvPr>
              <p:cNvSpPr/>
              <p:nvPr/>
            </p:nvSpPr>
            <p:spPr>
              <a:xfrm rot="2131273">
                <a:off x="3869339" y="3834571"/>
                <a:ext cx="209550" cy="1016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0" name="Rectangle 9">
                <a:extLst>
                  <a:ext uri="{FF2B5EF4-FFF2-40B4-BE49-F238E27FC236}">
                    <a16:creationId xmlns:a16="http://schemas.microsoft.com/office/drawing/2014/main" id="{A8DCC9F4-CEFE-7F43-99E5-F649AC11F5D0}"/>
                  </a:ext>
                </a:extLst>
              </p:cNvPr>
              <p:cNvSpPr/>
              <p:nvPr/>
            </p:nvSpPr>
            <p:spPr>
              <a:xfrm>
                <a:off x="4362450" y="3583071"/>
                <a:ext cx="209550" cy="1231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1" name="Rectangle 10">
                <a:extLst>
                  <a:ext uri="{FF2B5EF4-FFF2-40B4-BE49-F238E27FC236}">
                    <a16:creationId xmlns:a16="http://schemas.microsoft.com/office/drawing/2014/main" id="{79985FA7-81CA-6F4A-AD54-10536B53F585}"/>
                  </a:ext>
                </a:extLst>
              </p:cNvPr>
              <p:cNvSpPr/>
              <p:nvPr/>
            </p:nvSpPr>
            <p:spPr>
              <a:xfrm>
                <a:off x="4851400" y="3348121"/>
                <a:ext cx="209550" cy="14668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2" name="Rectangle 11">
                <a:extLst>
                  <a:ext uri="{FF2B5EF4-FFF2-40B4-BE49-F238E27FC236}">
                    <a16:creationId xmlns:a16="http://schemas.microsoft.com/office/drawing/2014/main" id="{B3B3200C-5B94-1D46-82DD-E339CBAC3E20}"/>
                  </a:ext>
                </a:extLst>
              </p:cNvPr>
              <p:cNvSpPr/>
              <p:nvPr/>
            </p:nvSpPr>
            <p:spPr>
              <a:xfrm>
                <a:off x="5340350" y="3138571"/>
                <a:ext cx="209550" cy="1676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grpSp>
        <p:sp>
          <p:nvSpPr>
            <p:cNvPr id="14" name="TextBox 13">
              <a:extLst>
                <a:ext uri="{FF2B5EF4-FFF2-40B4-BE49-F238E27FC236}">
                  <a16:creationId xmlns:a16="http://schemas.microsoft.com/office/drawing/2014/main" id="{E98C2623-B2CE-4443-A84E-4FA5D7B9FA18}"/>
                </a:ext>
              </a:extLst>
            </p:cNvPr>
            <p:cNvSpPr txBox="1"/>
            <p:nvPr/>
          </p:nvSpPr>
          <p:spPr>
            <a:xfrm>
              <a:off x="1118679" y="4994305"/>
              <a:ext cx="1815498" cy="369332"/>
            </a:xfrm>
            <a:prstGeom prst="rect">
              <a:avLst/>
            </a:prstGeom>
            <a:noFill/>
          </p:spPr>
          <p:txBody>
            <a:bodyPr wrap="none" rtlCol="0">
              <a:spAutoFit/>
            </a:bodyPr>
            <a:lstStyle/>
            <a:p>
              <a:pPr algn="ctr"/>
              <a:r>
                <a:rPr lang="en-US" dirty="0"/>
                <a:t>Small earthquake</a:t>
              </a:r>
              <a:endParaRPr lang="en-JP" dirty="0"/>
            </a:p>
          </p:txBody>
        </p:sp>
        <p:grpSp>
          <p:nvGrpSpPr>
            <p:cNvPr id="5" name="Group 4">
              <a:extLst>
                <a:ext uri="{FF2B5EF4-FFF2-40B4-BE49-F238E27FC236}">
                  <a16:creationId xmlns:a16="http://schemas.microsoft.com/office/drawing/2014/main" id="{859D7750-C9AC-5441-9074-10C07F650C00}"/>
                </a:ext>
              </a:extLst>
            </p:cNvPr>
            <p:cNvGrpSpPr/>
            <p:nvPr/>
          </p:nvGrpSpPr>
          <p:grpSpPr>
            <a:xfrm>
              <a:off x="4100977" y="3983706"/>
              <a:ext cx="4226105" cy="876703"/>
              <a:chOff x="5115866" y="4024097"/>
              <a:chExt cx="4226105" cy="876703"/>
            </a:xfrm>
          </p:grpSpPr>
          <p:sp>
            <p:nvSpPr>
              <p:cNvPr id="16" name="Rectangle 15">
                <a:extLst>
                  <a:ext uri="{FF2B5EF4-FFF2-40B4-BE49-F238E27FC236}">
                    <a16:creationId xmlns:a16="http://schemas.microsoft.com/office/drawing/2014/main" id="{740FA0C8-9418-E844-A4B4-95B682556195}"/>
                  </a:ext>
                </a:extLst>
              </p:cNvPr>
              <p:cNvSpPr/>
              <p:nvPr/>
            </p:nvSpPr>
            <p:spPr>
              <a:xfrm rot="2298686">
                <a:off x="5115866" y="4024097"/>
                <a:ext cx="251576" cy="8767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7" name="Rectangle 16">
                <a:extLst>
                  <a:ext uri="{FF2B5EF4-FFF2-40B4-BE49-F238E27FC236}">
                    <a16:creationId xmlns:a16="http://schemas.microsoft.com/office/drawing/2014/main" id="{5FDEB0BF-E91D-3C4C-A761-3128F2144FE0}"/>
                  </a:ext>
                </a:extLst>
              </p:cNvPr>
              <p:cNvSpPr/>
              <p:nvPr/>
            </p:nvSpPr>
            <p:spPr>
              <a:xfrm rot="2700000">
                <a:off x="5630689" y="3753976"/>
                <a:ext cx="251576" cy="12197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8" name="Rectangle 17">
                <a:extLst>
                  <a:ext uri="{FF2B5EF4-FFF2-40B4-BE49-F238E27FC236}">
                    <a16:creationId xmlns:a16="http://schemas.microsoft.com/office/drawing/2014/main" id="{392F68B4-A50C-7544-A160-09FA05F95A8A}"/>
                  </a:ext>
                </a:extLst>
              </p:cNvPr>
              <p:cNvSpPr/>
              <p:nvPr/>
            </p:nvSpPr>
            <p:spPr>
              <a:xfrm rot="3600000">
                <a:off x="6246765" y="3643562"/>
                <a:ext cx="251576" cy="14789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9" name="Rectangle 18">
                <a:extLst>
                  <a:ext uri="{FF2B5EF4-FFF2-40B4-BE49-F238E27FC236}">
                    <a16:creationId xmlns:a16="http://schemas.microsoft.com/office/drawing/2014/main" id="{8FEF97CF-B79C-194D-A5AB-B1D5064BE105}"/>
                  </a:ext>
                </a:extLst>
              </p:cNvPr>
              <p:cNvSpPr/>
              <p:nvPr/>
            </p:nvSpPr>
            <p:spPr>
              <a:xfrm rot="4500000">
                <a:off x="7013622" y="3629023"/>
                <a:ext cx="251576" cy="17610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20" name="Rectangle 19">
                <a:extLst>
                  <a:ext uri="{FF2B5EF4-FFF2-40B4-BE49-F238E27FC236}">
                    <a16:creationId xmlns:a16="http://schemas.microsoft.com/office/drawing/2014/main" id="{B7A6B084-1061-8345-B03E-6291D29D7C7F}"/>
                  </a:ext>
                </a:extLst>
              </p:cNvPr>
              <p:cNvSpPr/>
              <p:nvPr/>
            </p:nvSpPr>
            <p:spPr>
              <a:xfrm rot="5400000">
                <a:off x="8209881" y="3726843"/>
                <a:ext cx="251576" cy="20126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dirty="0"/>
              </a:p>
            </p:txBody>
          </p:sp>
        </p:grpSp>
        <p:sp>
          <p:nvSpPr>
            <p:cNvPr id="21" name="TextBox 20">
              <a:extLst>
                <a:ext uri="{FF2B5EF4-FFF2-40B4-BE49-F238E27FC236}">
                  <a16:creationId xmlns:a16="http://schemas.microsoft.com/office/drawing/2014/main" id="{42DE1F2B-669C-634D-871B-D74BEBEA5DBA}"/>
                </a:ext>
              </a:extLst>
            </p:cNvPr>
            <p:cNvSpPr txBox="1"/>
            <p:nvPr/>
          </p:nvSpPr>
          <p:spPr>
            <a:xfrm>
              <a:off x="4974803" y="4994305"/>
              <a:ext cx="1816844" cy="369332"/>
            </a:xfrm>
            <a:prstGeom prst="rect">
              <a:avLst/>
            </a:prstGeom>
            <a:noFill/>
          </p:spPr>
          <p:txBody>
            <a:bodyPr wrap="none" rtlCol="0">
              <a:spAutoFit/>
            </a:bodyPr>
            <a:lstStyle/>
            <a:p>
              <a:pPr algn="ctr"/>
              <a:r>
                <a:rPr lang="en-US" dirty="0"/>
                <a:t>Large earthquake</a:t>
              </a:r>
              <a:endParaRPr lang="en-JP" dirty="0"/>
            </a:p>
          </p:txBody>
        </p:sp>
      </p:grpSp>
      <p:pic>
        <p:nvPicPr>
          <p:cNvPr id="23" name="Picture 22" descr="A close up of a light&#10;&#10;Description automatically generated">
            <a:extLst>
              <a:ext uri="{FF2B5EF4-FFF2-40B4-BE49-F238E27FC236}">
                <a16:creationId xmlns:a16="http://schemas.microsoft.com/office/drawing/2014/main" id="{D197AB7B-1686-A74A-BF24-FF4271C37FBB}"/>
              </a:ext>
            </a:extLst>
          </p:cNvPr>
          <p:cNvPicPr/>
          <p:nvPr/>
        </p:nvPicPr>
        <p:blipFill>
          <a:blip r:embed="rId2">
            <a:extLst>
              <a:ext uri="{28A0092B-C50C-407E-A947-70E740481C1C}">
                <a14:useLocalDpi xmlns:a14="http://schemas.microsoft.com/office/drawing/2010/main" val="0"/>
              </a:ext>
            </a:extLst>
          </a:blip>
          <a:stretch>
            <a:fillRect/>
          </a:stretch>
        </p:blipFill>
        <p:spPr>
          <a:xfrm>
            <a:off x="787117" y="3000925"/>
            <a:ext cx="7734488" cy="2973748"/>
          </a:xfrm>
          <a:prstGeom prst="rect">
            <a:avLst/>
          </a:prstGeom>
        </p:spPr>
      </p:pic>
      <p:sp>
        <p:nvSpPr>
          <p:cNvPr id="24" name="TextBox 23">
            <a:extLst>
              <a:ext uri="{FF2B5EF4-FFF2-40B4-BE49-F238E27FC236}">
                <a16:creationId xmlns:a16="http://schemas.microsoft.com/office/drawing/2014/main" id="{D4859BCE-4D3B-6446-B8BC-9165D708C408}"/>
              </a:ext>
            </a:extLst>
          </p:cNvPr>
          <p:cNvSpPr txBox="1"/>
          <p:nvPr/>
        </p:nvSpPr>
        <p:spPr>
          <a:xfrm>
            <a:off x="1095544" y="6334780"/>
            <a:ext cx="6952912" cy="523220"/>
          </a:xfrm>
          <a:prstGeom prst="rect">
            <a:avLst/>
          </a:prstGeom>
          <a:noFill/>
        </p:spPr>
        <p:txBody>
          <a:bodyPr wrap="square" rtlCol="0">
            <a:spAutoFit/>
          </a:bodyPr>
          <a:lstStyle/>
          <a:p>
            <a:pPr lvl="0"/>
            <a:r>
              <a:rPr lang="en-US" sz="1400" dirty="0"/>
              <a:t>Okuda, Takashi, and Satoshi Ide. "Hierarchical rupture growth evidenced by the initial seismic waveforms." </a:t>
            </a:r>
            <a:r>
              <a:rPr lang="en-US" sz="1400" i="1" dirty="0"/>
              <a:t>Nature communications</a:t>
            </a:r>
            <a:r>
              <a:rPr lang="en-US" sz="1400" dirty="0"/>
              <a:t> 9.1 (2018): 3714.</a:t>
            </a:r>
            <a:endParaRPr lang="en-JP" sz="1400" dirty="0"/>
          </a:p>
        </p:txBody>
      </p:sp>
    </p:spTree>
    <p:extLst>
      <p:ext uri="{BB962C8B-B14F-4D97-AF65-F5344CB8AC3E}">
        <p14:creationId xmlns:p14="http://schemas.microsoft.com/office/powerpoint/2010/main" val="19750365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6CBF69-0925-EC4F-BF85-1E734A8F5219}"/>
              </a:ext>
            </a:extLst>
          </p:cNvPr>
          <p:cNvSpPr>
            <a:spLocks noGrp="1"/>
          </p:cNvSpPr>
          <p:nvPr>
            <p:ph type="title"/>
          </p:nvPr>
        </p:nvSpPr>
        <p:spPr/>
        <p:txBody>
          <a:bodyPr/>
          <a:lstStyle/>
          <a:p>
            <a:r>
              <a:rPr lang="en-US" dirty="0"/>
              <a:t>Introduction</a:t>
            </a:r>
            <a:endParaRPr lang="en-JP" dirty="0"/>
          </a:p>
        </p:txBody>
      </p:sp>
      <p:sp>
        <p:nvSpPr>
          <p:cNvPr id="3" name="Content Placeholder 2">
            <a:extLst>
              <a:ext uri="{FF2B5EF4-FFF2-40B4-BE49-F238E27FC236}">
                <a16:creationId xmlns:a16="http://schemas.microsoft.com/office/drawing/2014/main" id="{A3D55116-C9E1-8345-8205-BCCF3E97FEC1}"/>
              </a:ext>
            </a:extLst>
          </p:cNvPr>
          <p:cNvSpPr>
            <a:spLocks noGrp="1"/>
          </p:cNvSpPr>
          <p:nvPr>
            <p:ph idx="1"/>
          </p:nvPr>
        </p:nvSpPr>
        <p:spPr/>
        <p:txBody>
          <a:bodyPr/>
          <a:lstStyle/>
          <a:p>
            <a:r>
              <a:rPr lang="en-US" dirty="0"/>
              <a:t>Nucleation phase and debate between two models</a:t>
            </a:r>
          </a:p>
        </p:txBody>
      </p:sp>
      <p:sp>
        <p:nvSpPr>
          <p:cNvPr id="4" name="Slide Number Placeholder 3">
            <a:extLst>
              <a:ext uri="{FF2B5EF4-FFF2-40B4-BE49-F238E27FC236}">
                <a16:creationId xmlns:a16="http://schemas.microsoft.com/office/drawing/2014/main" id="{6AE8A2F1-9B25-B743-B627-6A0EF425E6BF}"/>
              </a:ext>
            </a:extLst>
          </p:cNvPr>
          <p:cNvSpPr>
            <a:spLocks noGrp="1"/>
          </p:cNvSpPr>
          <p:nvPr>
            <p:ph type="sldNum" sz="quarter" idx="12"/>
          </p:nvPr>
        </p:nvSpPr>
        <p:spPr/>
        <p:txBody>
          <a:bodyPr/>
          <a:lstStyle/>
          <a:p>
            <a:fld id="{1496A917-549B-0E4E-84B0-9841174236B4}" type="slidenum">
              <a:rPr lang="en-JP" smtClean="0"/>
              <a:t>6</a:t>
            </a:fld>
            <a:endParaRPr lang="en-JP" dirty="0"/>
          </a:p>
        </p:txBody>
      </p:sp>
      <p:sp>
        <p:nvSpPr>
          <p:cNvPr id="16" name="Rounded Rectangle 15">
            <a:extLst>
              <a:ext uri="{FF2B5EF4-FFF2-40B4-BE49-F238E27FC236}">
                <a16:creationId xmlns:a16="http://schemas.microsoft.com/office/drawing/2014/main" id="{E276F6B6-AEB3-294F-BA10-5FC4F70F7DA3}"/>
              </a:ext>
            </a:extLst>
          </p:cNvPr>
          <p:cNvSpPr/>
          <p:nvPr/>
        </p:nvSpPr>
        <p:spPr>
          <a:xfrm>
            <a:off x="434435" y="2691184"/>
            <a:ext cx="1347906" cy="79395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JP" dirty="0"/>
              <a:t>Nucleation </a:t>
            </a:r>
          </a:p>
          <a:p>
            <a:pPr algn="ctr"/>
            <a:r>
              <a:rPr lang="en-JP" dirty="0"/>
              <a:t>model</a:t>
            </a:r>
          </a:p>
        </p:txBody>
      </p:sp>
      <p:sp>
        <p:nvSpPr>
          <p:cNvPr id="27" name="Rounded Rectangle 26">
            <a:extLst>
              <a:ext uri="{FF2B5EF4-FFF2-40B4-BE49-F238E27FC236}">
                <a16:creationId xmlns:a16="http://schemas.microsoft.com/office/drawing/2014/main" id="{61F6E5C3-D92C-D64A-A7CC-4C5527281D31}"/>
              </a:ext>
            </a:extLst>
          </p:cNvPr>
          <p:cNvSpPr/>
          <p:nvPr/>
        </p:nvSpPr>
        <p:spPr>
          <a:xfrm>
            <a:off x="434435" y="4403068"/>
            <a:ext cx="1347906" cy="79395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JP" dirty="0"/>
              <a:t>Cascade</a:t>
            </a:r>
          </a:p>
          <a:p>
            <a:pPr algn="ctr"/>
            <a:r>
              <a:rPr lang="en-JP" dirty="0"/>
              <a:t>model</a:t>
            </a:r>
          </a:p>
        </p:txBody>
      </p:sp>
      <p:sp>
        <p:nvSpPr>
          <p:cNvPr id="29" name="Rounded Rectangle 28">
            <a:extLst>
              <a:ext uri="{FF2B5EF4-FFF2-40B4-BE49-F238E27FC236}">
                <a16:creationId xmlns:a16="http://schemas.microsoft.com/office/drawing/2014/main" id="{17BCC7BF-93C6-2940-8647-8DD4D0FB4422}"/>
              </a:ext>
            </a:extLst>
          </p:cNvPr>
          <p:cNvSpPr/>
          <p:nvPr/>
        </p:nvSpPr>
        <p:spPr>
          <a:xfrm>
            <a:off x="2310702" y="2691184"/>
            <a:ext cx="2506021" cy="79395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start of failures is different</a:t>
            </a:r>
            <a:endParaRPr lang="en-JP" dirty="0"/>
          </a:p>
        </p:txBody>
      </p:sp>
      <p:cxnSp>
        <p:nvCxnSpPr>
          <p:cNvPr id="31" name="Straight Arrow Connector 30">
            <a:extLst>
              <a:ext uri="{FF2B5EF4-FFF2-40B4-BE49-F238E27FC236}">
                <a16:creationId xmlns:a16="http://schemas.microsoft.com/office/drawing/2014/main" id="{2F7AEC8E-20CD-B446-B3E3-3248F5E901B9}"/>
              </a:ext>
            </a:extLst>
          </p:cNvPr>
          <p:cNvCxnSpPr>
            <a:cxnSpLocks/>
            <a:stCxn id="16" idx="3"/>
            <a:endCxn id="29" idx="1"/>
          </p:cNvCxnSpPr>
          <p:nvPr/>
        </p:nvCxnSpPr>
        <p:spPr>
          <a:xfrm>
            <a:off x="1782341" y="3088160"/>
            <a:ext cx="528361"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51" name="Rounded Rectangle 50">
            <a:extLst>
              <a:ext uri="{FF2B5EF4-FFF2-40B4-BE49-F238E27FC236}">
                <a16:creationId xmlns:a16="http://schemas.microsoft.com/office/drawing/2014/main" id="{542D7114-DAFF-4E40-A234-217E3E7C2050}"/>
              </a:ext>
            </a:extLst>
          </p:cNvPr>
          <p:cNvSpPr/>
          <p:nvPr/>
        </p:nvSpPr>
        <p:spPr>
          <a:xfrm>
            <a:off x="5345084" y="2691184"/>
            <a:ext cx="3364479" cy="79395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Possible to predict magnitude with nucleation phase</a:t>
            </a:r>
            <a:endParaRPr lang="en-JP" dirty="0"/>
          </a:p>
        </p:txBody>
      </p:sp>
      <p:cxnSp>
        <p:nvCxnSpPr>
          <p:cNvPr id="56" name="Straight Arrow Connector 55">
            <a:extLst>
              <a:ext uri="{FF2B5EF4-FFF2-40B4-BE49-F238E27FC236}">
                <a16:creationId xmlns:a16="http://schemas.microsoft.com/office/drawing/2014/main" id="{4038F312-2437-B24B-9C2A-28DDC14F473F}"/>
              </a:ext>
            </a:extLst>
          </p:cNvPr>
          <p:cNvCxnSpPr>
            <a:cxnSpLocks/>
            <a:endCxn id="51" idx="1"/>
          </p:cNvCxnSpPr>
          <p:nvPr/>
        </p:nvCxnSpPr>
        <p:spPr>
          <a:xfrm>
            <a:off x="4816723" y="3088160"/>
            <a:ext cx="528361"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1C6B11E6-424C-6B47-9749-FB519076AE58}"/>
              </a:ext>
            </a:extLst>
          </p:cNvPr>
          <p:cNvCxnSpPr>
            <a:cxnSpLocks/>
          </p:cNvCxnSpPr>
          <p:nvPr/>
        </p:nvCxnSpPr>
        <p:spPr>
          <a:xfrm>
            <a:off x="1782341" y="4794094"/>
            <a:ext cx="528361"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60" name="Rounded Rectangle 59">
            <a:extLst>
              <a:ext uri="{FF2B5EF4-FFF2-40B4-BE49-F238E27FC236}">
                <a16:creationId xmlns:a16="http://schemas.microsoft.com/office/drawing/2014/main" id="{DC615CD8-37F0-DF42-9973-F22EA55338B0}"/>
              </a:ext>
            </a:extLst>
          </p:cNvPr>
          <p:cNvSpPr/>
          <p:nvPr/>
        </p:nvSpPr>
        <p:spPr>
          <a:xfrm>
            <a:off x="2310702" y="4403068"/>
            <a:ext cx="2506021" cy="79395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start of failures is same</a:t>
            </a:r>
            <a:endParaRPr lang="en-JP" dirty="0"/>
          </a:p>
        </p:txBody>
      </p:sp>
      <p:sp>
        <p:nvSpPr>
          <p:cNvPr id="61" name="Rounded Rectangle 60">
            <a:extLst>
              <a:ext uri="{FF2B5EF4-FFF2-40B4-BE49-F238E27FC236}">
                <a16:creationId xmlns:a16="http://schemas.microsoft.com/office/drawing/2014/main" id="{E4658F7C-B25E-3948-8C21-2A44B2F48DC9}"/>
              </a:ext>
            </a:extLst>
          </p:cNvPr>
          <p:cNvSpPr/>
          <p:nvPr/>
        </p:nvSpPr>
        <p:spPr>
          <a:xfrm>
            <a:off x="5345085" y="4397118"/>
            <a:ext cx="3364480" cy="79395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Impossible to predict magnitude with nucleation phase</a:t>
            </a:r>
            <a:endParaRPr lang="en-JP" dirty="0"/>
          </a:p>
        </p:txBody>
      </p:sp>
      <p:cxnSp>
        <p:nvCxnSpPr>
          <p:cNvPr id="62" name="Straight Arrow Connector 61">
            <a:extLst>
              <a:ext uri="{FF2B5EF4-FFF2-40B4-BE49-F238E27FC236}">
                <a16:creationId xmlns:a16="http://schemas.microsoft.com/office/drawing/2014/main" id="{649432F8-1CFA-6543-BE72-2CE8C62A444C}"/>
              </a:ext>
            </a:extLst>
          </p:cNvPr>
          <p:cNvCxnSpPr>
            <a:cxnSpLocks/>
            <a:endCxn id="61" idx="1"/>
          </p:cNvCxnSpPr>
          <p:nvPr/>
        </p:nvCxnSpPr>
        <p:spPr>
          <a:xfrm>
            <a:off x="4816723" y="4794094"/>
            <a:ext cx="528362"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210076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6CBF69-0925-EC4F-BF85-1E734A8F5219}"/>
              </a:ext>
            </a:extLst>
          </p:cNvPr>
          <p:cNvSpPr>
            <a:spLocks noGrp="1"/>
          </p:cNvSpPr>
          <p:nvPr>
            <p:ph type="title"/>
          </p:nvPr>
        </p:nvSpPr>
        <p:spPr/>
        <p:txBody>
          <a:bodyPr/>
          <a:lstStyle/>
          <a:p>
            <a:r>
              <a:rPr lang="en-US" dirty="0"/>
              <a:t>Introduction</a:t>
            </a:r>
            <a:endParaRPr lang="en-JP" dirty="0"/>
          </a:p>
        </p:txBody>
      </p:sp>
      <p:sp>
        <p:nvSpPr>
          <p:cNvPr id="3" name="Content Placeholder 2">
            <a:extLst>
              <a:ext uri="{FF2B5EF4-FFF2-40B4-BE49-F238E27FC236}">
                <a16:creationId xmlns:a16="http://schemas.microsoft.com/office/drawing/2014/main" id="{A3D55116-C9E1-8345-8205-BCCF3E97FEC1}"/>
              </a:ext>
            </a:extLst>
          </p:cNvPr>
          <p:cNvSpPr>
            <a:spLocks noGrp="1"/>
          </p:cNvSpPr>
          <p:nvPr>
            <p:ph idx="1"/>
          </p:nvPr>
        </p:nvSpPr>
        <p:spPr/>
        <p:txBody>
          <a:bodyPr/>
          <a:lstStyle/>
          <a:p>
            <a:r>
              <a:rPr lang="en-US" dirty="0"/>
              <a:t>Research Objectives</a:t>
            </a:r>
            <a:r>
              <a:rPr lang="en-JP" dirty="0"/>
              <a:t> </a:t>
            </a:r>
            <a:endParaRPr lang="en-US" dirty="0"/>
          </a:p>
        </p:txBody>
      </p:sp>
      <p:sp>
        <p:nvSpPr>
          <p:cNvPr id="4" name="Slide Number Placeholder 3">
            <a:extLst>
              <a:ext uri="{FF2B5EF4-FFF2-40B4-BE49-F238E27FC236}">
                <a16:creationId xmlns:a16="http://schemas.microsoft.com/office/drawing/2014/main" id="{6AE8A2F1-9B25-B743-B627-6A0EF425E6BF}"/>
              </a:ext>
            </a:extLst>
          </p:cNvPr>
          <p:cNvSpPr>
            <a:spLocks noGrp="1"/>
          </p:cNvSpPr>
          <p:nvPr>
            <p:ph type="sldNum" sz="quarter" idx="12"/>
          </p:nvPr>
        </p:nvSpPr>
        <p:spPr/>
        <p:txBody>
          <a:bodyPr/>
          <a:lstStyle/>
          <a:p>
            <a:fld id="{1496A917-549B-0E4E-84B0-9841174236B4}" type="slidenum">
              <a:rPr lang="en-JP" smtClean="0"/>
              <a:t>7</a:t>
            </a:fld>
            <a:endParaRPr lang="en-JP" dirty="0"/>
          </a:p>
        </p:txBody>
      </p:sp>
      <p:grpSp>
        <p:nvGrpSpPr>
          <p:cNvPr id="44" name="Group 43">
            <a:extLst>
              <a:ext uri="{FF2B5EF4-FFF2-40B4-BE49-F238E27FC236}">
                <a16:creationId xmlns:a16="http://schemas.microsoft.com/office/drawing/2014/main" id="{B4BA3876-C5C0-6E47-B064-3A27EC146A98}"/>
              </a:ext>
            </a:extLst>
          </p:cNvPr>
          <p:cNvGrpSpPr/>
          <p:nvPr/>
        </p:nvGrpSpPr>
        <p:grpSpPr>
          <a:xfrm>
            <a:off x="1820018" y="2505695"/>
            <a:ext cx="5503963" cy="3013554"/>
            <a:chOff x="972713" y="2505695"/>
            <a:chExt cx="5503963" cy="3013554"/>
          </a:xfrm>
        </p:grpSpPr>
        <p:sp>
          <p:nvSpPr>
            <p:cNvPr id="5" name="Rounded Rectangle 4">
              <a:extLst>
                <a:ext uri="{FF2B5EF4-FFF2-40B4-BE49-F238E27FC236}">
                  <a16:creationId xmlns:a16="http://schemas.microsoft.com/office/drawing/2014/main" id="{8684A50D-287E-FC43-8327-7897AF2A34EE}"/>
                </a:ext>
              </a:extLst>
            </p:cNvPr>
            <p:cNvSpPr/>
            <p:nvPr/>
          </p:nvSpPr>
          <p:spPr>
            <a:xfrm>
              <a:off x="972713" y="2505695"/>
              <a:ext cx="2698595" cy="1055649"/>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JP" dirty="0"/>
                <a:t>Nucleation phase theory</a:t>
              </a:r>
            </a:p>
            <a:p>
              <a:pPr algn="ctr"/>
              <a:r>
                <a:rPr lang="en-JP" dirty="0"/>
                <a:t>+</a:t>
              </a:r>
            </a:p>
            <a:p>
              <a:pPr algn="ctr"/>
              <a:r>
                <a:rPr lang="en-JP" dirty="0"/>
                <a:t>Machine Learning</a:t>
              </a:r>
            </a:p>
          </p:txBody>
        </p:sp>
        <p:sp>
          <p:nvSpPr>
            <p:cNvPr id="7" name="Rounded Rectangle 6">
              <a:extLst>
                <a:ext uri="{FF2B5EF4-FFF2-40B4-BE49-F238E27FC236}">
                  <a16:creationId xmlns:a16="http://schemas.microsoft.com/office/drawing/2014/main" id="{914FED27-5E0E-0E4E-BFBF-C38FCB452B12}"/>
                </a:ext>
              </a:extLst>
            </p:cNvPr>
            <p:cNvSpPr/>
            <p:nvPr/>
          </p:nvSpPr>
          <p:spPr>
            <a:xfrm>
              <a:off x="972713" y="4135682"/>
              <a:ext cx="2698595" cy="66204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JP" dirty="0"/>
                <a:t>Predict magnitude with nucleation phase data</a:t>
              </a:r>
            </a:p>
          </p:txBody>
        </p:sp>
        <p:cxnSp>
          <p:nvCxnSpPr>
            <p:cNvPr id="9" name="Straight Arrow Connector 8">
              <a:extLst>
                <a:ext uri="{FF2B5EF4-FFF2-40B4-BE49-F238E27FC236}">
                  <a16:creationId xmlns:a16="http://schemas.microsoft.com/office/drawing/2014/main" id="{6B85CBEF-09F7-6744-A0D5-1DA6A68AAEC8}"/>
                </a:ext>
              </a:extLst>
            </p:cNvPr>
            <p:cNvCxnSpPr>
              <a:cxnSpLocks/>
              <a:stCxn id="5" idx="2"/>
              <a:endCxn id="7" idx="0"/>
            </p:cNvCxnSpPr>
            <p:nvPr/>
          </p:nvCxnSpPr>
          <p:spPr>
            <a:xfrm>
              <a:off x="2322011" y="3561344"/>
              <a:ext cx="0" cy="574338"/>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6" name="Rounded Rectangle 15">
              <a:extLst>
                <a:ext uri="{FF2B5EF4-FFF2-40B4-BE49-F238E27FC236}">
                  <a16:creationId xmlns:a16="http://schemas.microsoft.com/office/drawing/2014/main" id="{E276F6B6-AEB3-294F-BA10-5FC4F70F7DA3}"/>
                </a:ext>
              </a:extLst>
            </p:cNvPr>
            <p:cNvSpPr/>
            <p:nvPr/>
          </p:nvSpPr>
          <p:spPr>
            <a:xfrm>
              <a:off x="5128770" y="3414163"/>
              <a:ext cx="1347906" cy="79395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JP" dirty="0"/>
                <a:t>Nucleation </a:t>
              </a:r>
            </a:p>
            <a:p>
              <a:pPr algn="ctr"/>
              <a:r>
                <a:rPr lang="en-JP" dirty="0"/>
                <a:t>model</a:t>
              </a:r>
            </a:p>
          </p:txBody>
        </p:sp>
        <p:sp>
          <p:nvSpPr>
            <p:cNvPr id="27" name="Rounded Rectangle 26">
              <a:extLst>
                <a:ext uri="{FF2B5EF4-FFF2-40B4-BE49-F238E27FC236}">
                  <a16:creationId xmlns:a16="http://schemas.microsoft.com/office/drawing/2014/main" id="{61F6E5C3-D92C-D64A-A7CC-4C5527281D31}"/>
                </a:ext>
              </a:extLst>
            </p:cNvPr>
            <p:cNvSpPr/>
            <p:nvPr/>
          </p:nvSpPr>
          <p:spPr>
            <a:xfrm>
              <a:off x="5128770" y="4725297"/>
              <a:ext cx="1347906" cy="79395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JP" dirty="0"/>
                <a:t>Cascade</a:t>
              </a:r>
            </a:p>
            <a:p>
              <a:pPr algn="ctr"/>
              <a:r>
                <a:rPr lang="en-JP" dirty="0"/>
                <a:t>model</a:t>
              </a:r>
            </a:p>
          </p:txBody>
        </p:sp>
        <p:cxnSp>
          <p:nvCxnSpPr>
            <p:cNvPr id="35" name="Elbow Connector 34">
              <a:extLst>
                <a:ext uri="{FF2B5EF4-FFF2-40B4-BE49-F238E27FC236}">
                  <a16:creationId xmlns:a16="http://schemas.microsoft.com/office/drawing/2014/main" id="{62126D97-5F55-5343-B6BD-20C51F570685}"/>
                </a:ext>
              </a:extLst>
            </p:cNvPr>
            <p:cNvCxnSpPr>
              <a:cxnSpLocks/>
              <a:stCxn id="7" idx="3"/>
              <a:endCxn id="27" idx="1"/>
            </p:cNvCxnSpPr>
            <p:nvPr/>
          </p:nvCxnSpPr>
          <p:spPr>
            <a:xfrm>
              <a:off x="3671308" y="4466706"/>
              <a:ext cx="1457462" cy="655567"/>
            </a:xfrm>
            <a:prstGeom prst="bentConnector3">
              <a:avLst>
                <a:gd name="adj1" fmla="val 18903"/>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0" name="Elbow Connector 39">
              <a:extLst>
                <a:ext uri="{FF2B5EF4-FFF2-40B4-BE49-F238E27FC236}">
                  <a16:creationId xmlns:a16="http://schemas.microsoft.com/office/drawing/2014/main" id="{859776CC-C5C6-9C4B-8C02-1789B84B180E}"/>
                </a:ext>
              </a:extLst>
            </p:cNvPr>
            <p:cNvCxnSpPr>
              <a:cxnSpLocks/>
            </p:cNvCxnSpPr>
            <p:nvPr/>
          </p:nvCxnSpPr>
          <p:spPr>
            <a:xfrm flipV="1">
              <a:off x="3671308" y="3819935"/>
              <a:ext cx="1457462" cy="655567"/>
            </a:xfrm>
            <a:prstGeom prst="bentConnector3">
              <a:avLst>
                <a:gd name="adj1" fmla="val 18903"/>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60AF1D2A-69B1-7E41-ACBE-FF20BA5C4CC7}"/>
                </a:ext>
              </a:extLst>
            </p:cNvPr>
            <p:cNvSpPr txBox="1"/>
            <p:nvPr/>
          </p:nvSpPr>
          <p:spPr>
            <a:xfrm>
              <a:off x="4078551" y="3435869"/>
              <a:ext cx="918200" cy="369332"/>
            </a:xfrm>
            <a:prstGeom prst="rect">
              <a:avLst/>
            </a:prstGeom>
            <a:noFill/>
          </p:spPr>
          <p:txBody>
            <a:bodyPr wrap="none" rtlCol="0">
              <a:spAutoFit/>
            </a:bodyPr>
            <a:lstStyle/>
            <a:p>
              <a:r>
                <a:rPr lang="en-JP" dirty="0"/>
                <a:t>positive</a:t>
              </a:r>
            </a:p>
          </p:txBody>
        </p:sp>
        <p:sp>
          <p:nvSpPr>
            <p:cNvPr id="42" name="TextBox 41">
              <a:extLst>
                <a:ext uri="{FF2B5EF4-FFF2-40B4-BE49-F238E27FC236}">
                  <a16:creationId xmlns:a16="http://schemas.microsoft.com/office/drawing/2014/main" id="{533A44D1-5780-5F41-83B1-5E0A81781D78}"/>
                </a:ext>
              </a:extLst>
            </p:cNvPr>
            <p:cNvSpPr txBox="1"/>
            <p:nvPr/>
          </p:nvSpPr>
          <p:spPr>
            <a:xfrm>
              <a:off x="4046491" y="4752941"/>
              <a:ext cx="982320" cy="369332"/>
            </a:xfrm>
            <a:prstGeom prst="rect">
              <a:avLst/>
            </a:prstGeom>
            <a:noFill/>
          </p:spPr>
          <p:txBody>
            <a:bodyPr wrap="none" rtlCol="0">
              <a:spAutoFit/>
            </a:bodyPr>
            <a:lstStyle/>
            <a:p>
              <a:r>
                <a:rPr lang="en-US" dirty="0"/>
                <a:t>negative</a:t>
              </a:r>
              <a:endParaRPr lang="en-JP" dirty="0"/>
            </a:p>
          </p:txBody>
        </p:sp>
      </p:grpSp>
    </p:spTree>
    <p:extLst>
      <p:ext uri="{BB962C8B-B14F-4D97-AF65-F5344CB8AC3E}">
        <p14:creationId xmlns:p14="http://schemas.microsoft.com/office/powerpoint/2010/main" val="20357091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6CBF69-0925-EC4F-BF85-1E734A8F5219}"/>
              </a:ext>
            </a:extLst>
          </p:cNvPr>
          <p:cNvSpPr>
            <a:spLocks noGrp="1"/>
          </p:cNvSpPr>
          <p:nvPr>
            <p:ph type="title"/>
          </p:nvPr>
        </p:nvSpPr>
        <p:spPr/>
        <p:txBody>
          <a:bodyPr/>
          <a:lstStyle/>
          <a:p>
            <a:r>
              <a:rPr lang="en-US" dirty="0"/>
              <a:t>Dataset Generation</a:t>
            </a:r>
            <a:r>
              <a:rPr lang="en-JP" dirty="0"/>
              <a:t> </a:t>
            </a:r>
          </a:p>
        </p:txBody>
      </p:sp>
      <p:sp>
        <p:nvSpPr>
          <p:cNvPr id="3" name="Content Placeholder 2">
            <a:extLst>
              <a:ext uri="{FF2B5EF4-FFF2-40B4-BE49-F238E27FC236}">
                <a16:creationId xmlns:a16="http://schemas.microsoft.com/office/drawing/2014/main" id="{A3D55116-C9E1-8345-8205-BCCF3E97FEC1}"/>
              </a:ext>
            </a:extLst>
          </p:cNvPr>
          <p:cNvSpPr>
            <a:spLocks noGrp="1"/>
          </p:cNvSpPr>
          <p:nvPr>
            <p:ph idx="1"/>
          </p:nvPr>
        </p:nvSpPr>
        <p:spPr>
          <a:xfrm>
            <a:off x="311727" y="1267690"/>
            <a:ext cx="8520546" cy="5239435"/>
          </a:xfrm>
        </p:spPr>
        <p:txBody>
          <a:bodyPr>
            <a:normAutofit/>
          </a:bodyPr>
          <a:lstStyle/>
          <a:p>
            <a:pPr marL="0" indent="0">
              <a:buNone/>
            </a:pPr>
            <a:r>
              <a:rPr lang="en-US" sz="2400" dirty="0"/>
              <a:t>We do not have a ready-made dataset to analysis, and we need to build one by ourselves. </a:t>
            </a:r>
            <a:r>
              <a:rPr lang="en-US" altLang="en-US" dirty="0"/>
              <a:t>Four kinds of data are used to build dataset.</a:t>
            </a:r>
            <a:endParaRPr lang="en-US" sz="2400" dirty="0"/>
          </a:p>
          <a:p>
            <a:r>
              <a:rPr lang="en-US" altLang="en-US" dirty="0"/>
              <a:t>JMA unified hypocenter catalog </a:t>
            </a:r>
          </a:p>
          <a:p>
            <a:pPr marL="342900" lvl="1" indent="0">
              <a:buNone/>
            </a:pPr>
            <a:r>
              <a:rPr lang="en-US" altLang="en-US" dirty="0"/>
              <a:t>Hypocenter origin time, location (latitude, longitude, and depth) and JMA magnitude information</a:t>
            </a:r>
          </a:p>
          <a:p>
            <a:r>
              <a:rPr lang="en-US" altLang="en-US" dirty="0"/>
              <a:t>NIED seismic station data</a:t>
            </a:r>
          </a:p>
          <a:p>
            <a:pPr marL="342900" lvl="1" indent="0">
              <a:buNone/>
            </a:pPr>
            <a:r>
              <a:rPr lang="en-US" altLang="en-US" dirty="0"/>
              <a:t>Hi-net seismic station location (latitude, longitude, and altitude) information</a:t>
            </a:r>
          </a:p>
          <a:p>
            <a:r>
              <a:rPr lang="en-US" altLang="en-US" dirty="0"/>
              <a:t>NIED Hi-net waveform data 	</a:t>
            </a:r>
          </a:p>
          <a:p>
            <a:pPr marL="342900" lvl="1" indent="0">
              <a:buNone/>
            </a:pPr>
            <a:r>
              <a:rPr lang="en-US" altLang="en-US" dirty="0"/>
              <a:t>Waveform recorded by Hi-net seismic stations</a:t>
            </a:r>
          </a:p>
          <a:p>
            <a:r>
              <a:rPr lang="en-US" altLang="en-US" dirty="0"/>
              <a:t>JMA arrival time data</a:t>
            </a:r>
          </a:p>
          <a:p>
            <a:pPr marL="342900" lvl="1" indent="0">
              <a:buNone/>
            </a:pPr>
            <a:r>
              <a:rPr lang="en-US" altLang="en-US" dirty="0"/>
              <a:t>Arrival time data of phases</a:t>
            </a:r>
          </a:p>
        </p:txBody>
      </p:sp>
      <p:sp>
        <p:nvSpPr>
          <p:cNvPr id="4" name="Slide Number Placeholder 3">
            <a:extLst>
              <a:ext uri="{FF2B5EF4-FFF2-40B4-BE49-F238E27FC236}">
                <a16:creationId xmlns:a16="http://schemas.microsoft.com/office/drawing/2014/main" id="{6AE8A2F1-9B25-B743-B627-6A0EF425E6BF}"/>
              </a:ext>
            </a:extLst>
          </p:cNvPr>
          <p:cNvSpPr>
            <a:spLocks noGrp="1"/>
          </p:cNvSpPr>
          <p:nvPr>
            <p:ph type="sldNum" sz="quarter" idx="12"/>
          </p:nvPr>
        </p:nvSpPr>
        <p:spPr/>
        <p:txBody>
          <a:bodyPr/>
          <a:lstStyle/>
          <a:p>
            <a:fld id="{1496A917-549B-0E4E-84B0-9841174236B4}" type="slidenum">
              <a:rPr lang="en-JP" smtClean="0"/>
              <a:t>8</a:t>
            </a:fld>
            <a:endParaRPr lang="en-JP" dirty="0"/>
          </a:p>
        </p:txBody>
      </p:sp>
    </p:spTree>
    <p:extLst>
      <p:ext uri="{BB962C8B-B14F-4D97-AF65-F5344CB8AC3E}">
        <p14:creationId xmlns:p14="http://schemas.microsoft.com/office/powerpoint/2010/main" val="676716575"/>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8111</TotalTime>
  <Words>2139</Words>
  <Application>Microsoft Office PowerPoint</Application>
  <PresentationFormat>全屏显示(4:3)</PresentationFormat>
  <Paragraphs>562</Paragraphs>
  <Slides>46</Slides>
  <Notes>19</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46</vt:i4>
      </vt:variant>
    </vt:vector>
  </HeadingPairs>
  <TitlesOfParts>
    <vt:vector size="52" baseType="lpstr">
      <vt:lpstr>Arial</vt:lpstr>
      <vt:lpstr>Calibri</vt:lpstr>
      <vt:lpstr>Calibri Light</vt:lpstr>
      <vt:lpstr>Cambria Math</vt:lpstr>
      <vt:lpstr>Times New Roman</vt:lpstr>
      <vt:lpstr>Office Theme</vt:lpstr>
      <vt:lpstr>Earthquake Magnitude Prediction with Seismic Nucleation Phase based on Machine Learning   （初期破壊の機械学習による地震規模予測）</vt:lpstr>
      <vt:lpstr>Contents</vt:lpstr>
      <vt:lpstr>Introduction</vt:lpstr>
      <vt:lpstr>Introduction</vt:lpstr>
      <vt:lpstr>Introduction</vt:lpstr>
      <vt:lpstr>Introduction</vt:lpstr>
      <vt:lpstr>Introduction</vt:lpstr>
      <vt:lpstr>Introduction</vt:lpstr>
      <vt:lpstr>Dataset Generation </vt:lpstr>
      <vt:lpstr>Dataset Generation </vt:lpstr>
      <vt:lpstr>Dataset Generation </vt:lpstr>
      <vt:lpstr>Dataset Generation </vt:lpstr>
      <vt:lpstr>Dataset Generation </vt:lpstr>
      <vt:lpstr>Dataset Generation </vt:lpstr>
      <vt:lpstr>Dataset Generation </vt:lpstr>
      <vt:lpstr>Dataset Generation </vt:lpstr>
      <vt:lpstr>Dataset Generation </vt:lpstr>
      <vt:lpstr>Dataset Generation </vt:lpstr>
      <vt:lpstr>Dataset Generation </vt:lpstr>
      <vt:lpstr>Training Process</vt:lpstr>
      <vt:lpstr>Training Process</vt:lpstr>
      <vt:lpstr>Training Process</vt:lpstr>
      <vt:lpstr>Training Process</vt:lpstr>
      <vt:lpstr>Results</vt:lpstr>
      <vt:lpstr>Results</vt:lpstr>
      <vt:lpstr>Results</vt:lpstr>
      <vt:lpstr>Results</vt:lpstr>
      <vt:lpstr>Results</vt:lpstr>
      <vt:lpstr>Results</vt:lpstr>
      <vt:lpstr>Results</vt:lpstr>
      <vt:lpstr>Results</vt:lpstr>
      <vt:lpstr>Results</vt:lpstr>
      <vt:lpstr>Results</vt:lpstr>
      <vt:lpstr>Results</vt:lpstr>
      <vt:lpstr>Results</vt:lpstr>
      <vt:lpstr>Results</vt:lpstr>
      <vt:lpstr>Results</vt:lpstr>
      <vt:lpstr>Results</vt:lpstr>
      <vt:lpstr>Results</vt:lpstr>
      <vt:lpstr>Results</vt:lpstr>
      <vt:lpstr>Results</vt:lpstr>
      <vt:lpstr>PowerPoint 演示文稿</vt:lpstr>
      <vt:lpstr>Results</vt:lpstr>
      <vt:lpstr>Results</vt:lpstr>
      <vt:lpstr>Results</vt:lpstr>
      <vt:lpstr>Conclusions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Kangming Wu</cp:lastModifiedBy>
  <cp:revision>159</cp:revision>
  <cp:lastPrinted>2020-01-27T07:43:58Z</cp:lastPrinted>
  <dcterms:created xsi:type="dcterms:W3CDTF">2020-01-17T17:46:48Z</dcterms:created>
  <dcterms:modified xsi:type="dcterms:W3CDTF">2025-05-25T23:39:38Z</dcterms:modified>
</cp:coreProperties>
</file>